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4" r:id="rId7"/>
    <p:sldId id="265" r:id="rId8"/>
    <p:sldId id="261" r:id="rId9"/>
    <p:sldId id="262" r:id="rId10"/>
    <p:sldId id="263"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 d="1"/>
        <a:sy n="1" d="1"/>
      </p:scale>
      <p:origin x="0" y="0"/>
    </p:cViewPr>
  </p:notesTextViewPr>
  <p:sorterViewPr>
    <p:cViewPr>
      <p:scale>
        <a:sx n="100" d="100"/>
        <a:sy n="100" d="100"/>
      </p:scale>
      <p:origin x="0" y="716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3811B822-AFE8-4E8D-9283-81C07EA598D5}" type="datetimeFigureOut">
              <a:rPr lang="zh-CN" altLang="en-US" smtClean="0"/>
              <a:t>2015/8/24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D1867B7-93FD-4BE3-8486-06F9AC6628B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3811B822-AFE8-4E8D-9283-81C07EA598D5}" type="datetimeFigureOut">
              <a:rPr lang="zh-CN" altLang="en-US" smtClean="0"/>
              <a:t>2015/8/24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D1867B7-93FD-4BE3-8486-06F9AC6628B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3811B822-AFE8-4E8D-9283-81C07EA598D5}" type="datetimeFigureOut">
              <a:rPr lang="zh-CN" altLang="en-US" smtClean="0"/>
              <a:t>2015/8/24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D1867B7-93FD-4BE3-8486-06F9AC6628BC}"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3811B822-AFE8-4E8D-9283-81C07EA598D5}" type="datetimeFigureOut">
              <a:rPr lang="zh-CN" altLang="en-US" smtClean="0"/>
              <a:t>2015/8/24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D1867B7-93FD-4BE3-8486-06F9AC6628BC}"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3811B822-AFE8-4E8D-9283-81C07EA598D5}" type="datetimeFigureOut">
              <a:rPr lang="zh-CN" altLang="en-US" smtClean="0"/>
              <a:t>2015/8/24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D1867B7-93FD-4BE3-8486-06F9AC6628B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3811B822-AFE8-4E8D-9283-81C07EA598D5}" type="datetimeFigureOut">
              <a:rPr lang="zh-CN" altLang="en-US" smtClean="0"/>
              <a:t>2015/8/24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D1867B7-93FD-4BE3-8486-06F9AC6628BC}"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811B822-AFE8-4E8D-9283-81C07EA598D5}" type="datetimeFigureOut">
              <a:rPr lang="zh-CN" altLang="en-US" smtClean="0"/>
              <a:t>2015/8/24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D1867B7-93FD-4BE3-8486-06F9AC6628B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3811B822-AFE8-4E8D-9283-81C07EA598D5}" type="datetimeFigureOut">
              <a:rPr lang="zh-CN" altLang="en-US" smtClean="0"/>
              <a:t>2015/8/24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D1867B7-93FD-4BE3-8486-06F9AC6628B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3811B822-AFE8-4E8D-9283-81C07EA598D5}" type="datetimeFigureOut">
              <a:rPr lang="zh-CN" altLang="en-US" smtClean="0"/>
              <a:t>2015/8/24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D1867B7-93FD-4BE3-8486-06F9AC6628B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3811B822-AFE8-4E8D-9283-81C07EA598D5}" type="datetimeFigureOut">
              <a:rPr lang="zh-CN" altLang="en-US" smtClean="0"/>
              <a:t>2015/8/24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D1867B7-93FD-4BE3-8486-06F9AC6628BC}"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811B822-AFE8-4E8D-9283-81C07EA598D5}" type="datetimeFigureOut">
              <a:rPr lang="zh-CN" altLang="en-US" smtClean="0"/>
              <a:t>2015/8/24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D1867B7-93FD-4BE3-8486-06F9AC6628BC}"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3811B822-AFE8-4E8D-9283-81C07EA598D5}" type="datetimeFigureOut">
              <a:rPr lang="zh-CN" altLang="en-US" smtClean="0"/>
              <a:t>2015/8/24</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4D1867B7-93FD-4BE3-8486-06F9AC6628BC}"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40.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zh.wikipedia.org/wiki/%E5%AD%97%E7%AC%A6" TargetMode="External"/><Relationship Id="rId2" Type="http://schemas.openxmlformats.org/officeDocument/2006/relationships/hyperlink" Target="http://zh.wikipedia.org/wiki/%E4%BD%8D"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http://t2.baidu.com/it/u=4044810904,3878165050&amp;fm=51&amp;gp=0.jpg"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zh.wikipedia.org/zh-cn/%E7%B9%81%E4%BD%93%E4%B8%AD%E6%96%87" TargetMode="External"/><Relationship Id="rId2" Type="http://schemas.openxmlformats.org/officeDocument/2006/relationships/hyperlink" Target="http://zh.wikipedia.org/zh-cn/%E4%B8%AD%E5%8D%8E%E4%BA%BA%E6%B0%91%E5%85%B1%E5%92%8C%E5%9B%BD%E5%9B%BD%E5%AE%B6%E6%A0%87%E5%87%86" TargetMode="External"/><Relationship Id="rId1" Type="http://schemas.openxmlformats.org/officeDocument/2006/relationships/slideLayout" Target="../slideLayouts/slideLayout2.xml"/><Relationship Id="rId5" Type="http://schemas.openxmlformats.org/officeDocument/2006/relationships/hyperlink" Target="http://zh.wikipedia.org/zh-cn/%E5%AD%97%E7%AC%A6%E9%9B%86" TargetMode="External"/><Relationship Id="rId4" Type="http://schemas.openxmlformats.org/officeDocument/2006/relationships/hyperlink" Target="http://zh.wikipedia.org/zh-cn/%E6%B1%89%E5%AD%97"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95536" y="1600200"/>
            <a:ext cx="8424936" cy="1780108"/>
          </a:xfrm>
        </p:spPr>
        <p:txBody>
          <a:bodyPr/>
          <a:lstStyle/>
          <a:p>
            <a:r>
              <a:rPr lang="zh-CN" altLang="zh-CN" dirty="0"/>
              <a:t>第</a:t>
            </a:r>
            <a:r>
              <a:rPr lang="en-US" altLang="zh-CN" dirty="0"/>
              <a:t>2</a:t>
            </a:r>
            <a:r>
              <a:rPr lang="zh-CN" altLang="zh-CN" dirty="0"/>
              <a:t>章计算机中信息的表示与运算</a:t>
            </a:r>
            <a:endParaRPr lang="zh-CN" altLang="en-US" dirty="0"/>
          </a:p>
        </p:txBody>
      </p:sp>
      <p:sp>
        <p:nvSpPr>
          <p:cNvPr id="3" name="副标题 2"/>
          <p:cNvSpPr>
            <a:spLocks noGrp="1"/>
          </p:cNvSpPr>
          <p:nvPr>
            <p:ph type="subTitle" idx="1"/>
          </p:nvPr>
        </p:nvSpPr>
        <p:spPr>
          <a:xfrm>
            <a:off x="1403648" y="3789040"/>
            <a:ext cx="6400800" cy="1473200"/>
          </a:xfrm>
        </p:spPr>
        <p:txBody>
          <a:bodyPr/>
          <a:lstStyle/>
          <a:p>
            <a:r>
              <a:rPr lang="zh-CN" altLang="en-US" dirty="0" smtClean="0"/>
              <a:t>主讲教师：</a:t>
            </a:r>
            <a:endParaRPr lang="zh-CN" altLang="en-US" dirty="0"/>
          </a:p>
        </p:txBody>
      </p:sp>
    </p:spTree>
    <p:extLst>
      <p:ext uri="{BB962C8B-B14F-4D97-AF65-F5344CB8AC3E}">
        <p14:creationId xmlns:p14="http://schemas.microsoft.com/office/powerpoint/2010/main" val="2883353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2</a:t>
            </a:r>
            <a:r>
              <a:rPr lang="zh-CN" altLang="zh-CN" b="1" dirty="0"/>
              <a:t>．</a:t>
            </a:r>
            <a:r>
              <a:rPr lang="en-US" altLang="zh-CN" b="1" dirty="0"/>
              <a:t>1</a:t>
            </a:r>
            <a:r>
              <a:rPr lang="zh-CN" altLang="zh-CN" b="1" dirty="0"/>
              <a:t>．</a:t>
            </a:r>
            <a:r>
              <a:rPr lang="en-US" altLang="zh-CN" b="1" dirty="0"/>
              <a:t>2</a:t>
            </a:r>
            <a:r>
              <a:rPr lang="zh-CN" altLang="zh-CN" b="1" dirty="0"/>
              <a:t>数制的转换</a:t>
            </a:r>
            <a:endParaRPr lang="zh-CN" altLang="zh-CN" dirty="0"/>
          </a:p>
          <a:p>
            <a:pPr lvl="1"/>
            <a:r>
              <a:rPr lang="zh-CN" altLang="zh-CN" b="1" dirty="0"/>
              <a:t>十进制转换为非</a:t>
            </a:r>
            <a:r>
              <a:rPr lang="zh-CN" altLang="zh-CN" b="1" dirty="0" smtClean="0"/>
              <a:t>十进制</a:t>
            </a:r>
            <a:endParaRPr lang="en-US" altLang="zh-CN" b="1" dirty="0" smtClean="0"/>
          </a:p>
          <a:p>
            <a:pPr marL="301943" lvl="1" indent="0">
              <a:buNone/>
            </a:pPr>
            <a:r>
              <a:rPr lang="en-US" altLang="zh-CN" dirty="0" smtClean="0"/>
              <a:t>  </a:t>
            </a:r>
            <a:r>
              <a:rPr lang="zh-CN" altLang="zh-CN" dirty="0" smtClean="0"/>
              <a:t>要</a:t>
            </a:r>
            <a:r>
              <a:rPr lang="zh-CN" altLang="zh-CN" dirty="0"/>
              <a:t>对其整数部分和小数部分进行分别转换。规则如下：</a:t>
            </a:r>
          </a:p>
          <a:p>
            <a:pPr marL="627063" lvl="2" indent="0">
              <a:buNone/>
            </a:pPr>
            <a:r>
              <a:rPr lang="zh-CN" altLang="zh-CN" dirty="0"/>
              <a:t>整数部分：除基取余逆排列。</a:t>
            </a:r>
          </a:p>
          <a:p>
            <a:pPr marL="627063" lvl="2" indent="0">
              <a:buNone/>
            </a:pPr>
            <a:r>
              <a:rPr lang="zh-CN" altLang="zh-CN" dirty="0"/>
              <a:t>小数</a:t>
            </a:r>
            <a:r>
              <a:rPr lang="zh-CN" altLang="zh-CN" dirty="0" smtClean="0"/>
              <a:t>部分</a:t>
            </a:r>
            <a:r>
              <a:rPr lang="zh-CN" altLang="zh-CN" dirty="0"/>
              <a:t>：乘基取整顺</a:t>
            </a:r>
            <a:r>
              <a:rPr lang="zh-CN" altLang="zh-CN" dirty="0" smtClean="0"/>
              <a:t>排列</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spTree>
    <p:extLst>
      <p:ext uri="{BB962C8B-B14F-4D97-AF65-F5344CB8AC3E}">
        <p14:creationId xmlns:p14="http://schemas.microsoft.com/office/powerpoint/2010/main" val="2380802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4924069" cy="3450696"/>
          </a:xfrm>
        </p:spPr>
        <p:txBody>
          <a:bodyPr/>
          <a:lstStyle/>
          <a:p>
            <a:r>
              <a:rPr lang="zh-CN" altLang="zh-CN" dirty="0"/>
              <a:t>例</a:t>
            </a:r>
            <a:r>
              <a:rPr lang="en-US" altLang="zh-CN" dirty="0"/>
              <a:t>2.1</a:t>
            </a:r>
            <a:r>
              <a:rPr lang="zh-CN" altLang="zh-CN" dirty="0"/>
              <a:t>：将十进制数</a:t>
            </a:r>
            <a:r>
              <a:rPr lang="en-US" altLang="zh-CN" dirty="0"/>
              <a:t>205</a:t>
            </a:r>
            <a:r>
              <a:rPr lang="zh-CN" altLang="zh-CN" dirty="0"/>
              <a:t>分别转换为</a:t>
            </a:r>
            <a:r>
              <a:rPr lang="zh-CN" altLang="zh-CN" dirty="0" smtClean="0"/>
              <a:t>二进制数。</a:t>
            </a:r>
            <a:endParaRPr lang="en-US" altLang="zh-CN" dirty="0" smtClean="0"/>
          </a:p>
          <a:p>
            <a:pPr marL="301943" lvl="1" indent="0">
              <a:buNone/>
            </a:pPr>
            <a:r>
              <a:rPr lang="en-US" altLang="zh-CN" dirty="0"/>
              <a:t> </a:t>
            </a:r>
            <a:r>
              <a:rPr lang="zh-CN" altLang="zh-CN" dirty="0" smtClean="0"/>
              <a:t>算法</a:t>
            </a:r>
            <a:r>
              <a:rPr lang="zh-CN" altLang="zh-CN" dirty="0"/>
              <a:t>：用竖式除法，除</a:t>
            </a:r>
            <a:r>
              <a:rPr lang="en-US" altLang="zh-CN" dirty="0"/>
              <a:t>2</a:t>
            </a:r>
            <a:r>
              <a:rPr lang="zh-CN" altLang="zh-CN" dirty="0"/>
              <a:t>取余逆排列</a:t>
            </a:r>
            <a:r>
              <a:rPr lang="zh-CN" altLang="zh-CN" dirty="0" smtClean="0"/>
              <a:t>。</a:t>
            </a:r>
            <a:endParaRPr lang="en-US" altLang="zh-CN" dirty="0" smtClean="0"/>
          </a:p>
          <a:p>
            <a:pPr marL="301943" lvl="1" indent="0">
              <a:buNone/>
            </a:pPr>
            <a:r>
              <a:rPr lang="en-US" altLang="zh-CN" dirty="0" smtClean="0"/>
              <a:t>              205</a:t>
            </a:r>
            <a:r>
              <a:rPr lang="en-US" altLang="zh-CN" dirty="0"/>
              <a:t>=(11001101)</a:t>
            </a:r>
            <a:r>
              <a:rPr lang="en-US" altLang="zh-CN" baseline="-25000" dirty="0"/>
              <a:t>2</a:t>
            </a:r>
            <a:r>
              <a:rPr lang="zh-CN" altLang="zh-CN" dirty="0" smtClean="0"/>
              <a:t> </a:t>
            </a:r>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2564904"/>
            <a:ext cx="2880320" cy="3754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064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4348005" cy="3450696"/>
          </a:xfrm>
        </p:spPr>
        <p:txBody>
          <a:bodyPr/>
          <a:lstStyle/>
          <a:p>
            <a:r>
              <a:rPr lang="zh-CN" altLang="zh-CN" dirty="0"/>
              <a:t>例</a:t>
            </a:r>
            <a:r>
              <a:rPr lang="en-US" altLang="zh-CN" dirty="0"/>
              <a:t>2.2</a:t>
            </a:r>
            <a:r>
              <a:rPr lang="zh-CN" altLang="zh-CN" dirty="0"/>
              <a:t>：将十进制小数</a:t>
            </a:r>
            <a:r>
              <a:rPr lang="en-US" altLang="zh-CN" dirty="0"/>
              <a:t>0.8125</a:t>
            </a:r>
            <a:r>
              <a:rPr lang="zh-CN" altLang="zh-CN" dirty="0"/>
              <a:t>转化为二进制小数</a:t>
            </a:r>
            <a:r>
              <a:rPr lang="zh-CN" altLang="zh-CN" dirty="0" smtClean="0"/>
              <a:t>。</a:t>
            </a:r>
            <a:endParaRPr lang="en-US" altLang="zh-CN" dirty="0" smtClean="0"/>
          </a:p>
          <a:p>
            <a:pPr marL="301943" lvl="1" indent="0">
              <a:buNone/>
            </a:pPr>
            <a:r>
              <a:rPr lang="zh-CN" altLang="en-US" dirty="0" smtClean="0"/>
              <a:t>算</a:t>
            </a:r>
            <a:r>
              <a:rPr lang="zh-CN" altLang="zh-CN" dirty="0" smtClean="0"/>
              <a:t>法：</a:t>
            </a:r>
            <a:r>
              <a:rPr lang="zh-CN" altLang="zh-CN" dirty="0"/>
              <a:t>乘</a:t>
            </a:r>
            <a:r>
              <a:rPr lang="en-US" altLang="zh-CN" dirty="0"/>
              <a:t>2</a:t>
            </a:r>
            <a:r>
              <a:rPr lang="zh-CN" altLang="zh-CN" dirty="0"/>
              <a:t>取整顺排列。</a:t>
            </a:r>
          </a:p>
          <a:p>
            <a:pPr marL="301943" lvl="1" indent="0">
              <a:buNone/>
            </a:pPr>
            <a:r>
              <a:rPr lang="zh-CN" altLang="en-US" dirty="0"/>
              <a:t> </a:t>
            </a:r>
            <a:r>
              <a:rPr lang="zh-CN" altLang="zh-CN" dirty="0" smtClean="0"/>
              <a:t>即</a:t>
            </a:r>
            <a:r>
              <a:rPr lang="zh-CN" altLang="zh-CN" dirty="0"/>
              <a:t>：</a:t>
            </a:r>
            <a:r>
              <a:rPr lang="en-US" altLang="zh-CN" dirty="0"/>
              <a:t> 0.8125=(0.1101)</a:t>
            </a:r>
            <a:r>
              <a:rPr lang="en-US" altLang="zh-CN" baseline="-25000" dirty="0"/>
              <a:t>2</a:t>
            </a:r>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2636912"/>
            <a:ext cx="3719067" cy="3816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8830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注意：</a:t>
            </a:r>
          </a:p>
          <a:p>
            <a:pPr marL="0" indent="0">
              <a:buNone/>
            </a:pPr>
            <a:r>
              <a:rPr lang="en-US" altLang="zh-CN" dirty="0"/>
              <a:t>① </a:t>
            </a:r>
            <a:r>
              <a:rPr lang="zh-CN" altLang="zh-CN" dirty="0"/>
              <a:t>有的十进制小数不能精确转换为相应的非十进制小数，可根据要求适当取舍，也就是说，十进制小数转换为非十进制小数时可能会产生转换误差；</a:t>
            </a:r>
          </a:p>
          <a:p>
            <a:pPr marL="0" indent="0">
              <a:buNone/>
            </a:pPr>
            <a:r>
              <a:rPr lang="en-US" altLang="zh-CN" dirty="0"/>
              <a:t>② </a:t>
            </a:r>
            <a:r>
              <a:rPr lang="zh-CN" altLang="zh-CN" dirty="0"/>
              <a:t>若十进制数既有小数部分，又有整数部分，则须将它们分别转换后再合起来。</a:t>
            </a:r>
          </a:p>
          <a:p>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spTree>
    <p:extLst>
      <p:ext uri="{BB962C8B-B14F-4D97-AF65-F5344CB8AC3E}">
        <p14:creationId xmlns:p14="http://schemas.microsoft.com/office/powerpoint/2010/main" val="36818013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675467"/>
            <a:ext cx="8208912" cy="3450696"/>
          </a:xfrm>
        </p:spPr>
        <p:txBody>
          <a:bodyPr>
            <a:normAutofit fontScale="92500" lnSpcReduction="10000"/>
          </a:bodyPr>
          <a:lstStyle/>
          <a:p>
            <a:r>
              <a:rPr lang="zh-CN" altLang="zh-CN" b="1" dirty="0"/>
              <a:t>非十进制数转换为</a:t>
            </a:r>
            <a:r>
              <a:rPr lang="zh-CN" altLang="zh-CN" b="1" dirty="0" smtClean="0"/>
              <a:t>十进制数</a:t>
            </a:r>
            <a:endParaRPr lang="en-US" altLang="zh-CN" b="1" dirty="0" smtClean="0"/>
          </a:p>
          <a:p>
            <a:pPr marL="301943" lvl="1" indent="0">
              <a:buNone/>
            </a:pPr>
            <a:r>
              <a:rPr lang="zh-CN" altLang="zh-CN" dirty="0"/>
              <a:t>算法：按权相乘相加，即各数位与相应位权值相乘以后再相加即为对应的十进制数</a:t>
            </a:r>
            <a:r>
              <a:rPr lang="zh-CN" altLang="zh-CN" dirty="0" smtClean="0"/>
              <a:t>。</a:t>
            </a:r>
            <a:endParaRPr lang="en-US" altLang="zh-CN" dirty="0" smtClean="0"/>
          </a:p>
          <a:p>
            <a:pPr marL="301943" lvl="1" indent="0">
              <a:buNone/>
            </a:pPr>
            <a:r>
              <a:rPr lang="zh-CN" altLang="zh-CN" b="1" dirty="0"/>
              <a:t>例</a:t>
            </a:r>
            <a:r>
              <a:rPr lang="en-US" altLang="zh-CN" b="1" dirty="0"/>
              <a:t>2.3</a:t>
            </a:r>
            <a:r>
              <a:rPr lang="zh-CN" altLang="zh-CN" b="1" dirty="0"/>
              <a:t>：</a:t>
            </a:r>
            <a:r>
              <a:rPr lang="zh-CN" altLang="zh-CN" dirty="0"/>
              <a:t>将二进制数</a:t>
            </a:r>
            <a:r>
              <a:rPr lang="en-US" altLang="zh-CN" dirty="0"/>
              <a:t>(10001101.1101)</a:t>
            </a:r>
            <a:r>
              <a:rPr lang="en-US" altLang="zh-CN" baseline="-25000" dirty="0"/>
              <a:t>2</a:t>
            </a:r>
            <a:r>
              <a:rPr lang="zh-CN" altLang="zh-CN" dirty="0"/>
              <a:t>、八进制数</a:t>
            </a:r>
            <a:r>
              <a:rPr lang="en-US" altLang="zh-CN" dirty="0"/>
              <a:t>(237.4)</a:t>
            </a:r>
            <a:r>
              <a:rPr lang="en-US" altLang="zh-CN" baseline="-25000" dirty="0"/>
              <a:t>8</a:t>
            </a:r>
            <a:r>
              <a:rPr lang="zh-CN" altLang="zh-CN" dirty="0"/>
              <a:t>、十六进制数</a:t>
            </a:r>
            <a:r>
              <a:rPr lang="en-US" altLang="zh-CN" dirty="0"/>
              <a:t>(A85)</a:t>
            </a:r>
            <a:r>
              <a:rPr lang="en-US" altLang="zh-CN" baseline="-25000" dirty="0"/>
              <a:t>16</a:t>
            </a:r>
            <a:r>
              <a:rPr lang="zh-CN" altLang="zh-CN" dirty="0"/>
              <a:t>转换为十进制数。</a:t>
            </a:r>
          </a:p>
          <a:p>
            <a:pPr marL="0" indent="0">
              <a:buNone/>
            </a:pPr>
            <a:r>
              <a:rPr lang="en-US" altLang="zh-CN" dirty="0" smtClean="0"/>
              <a:t>      </a:t>
            </a:r>
            <a:r>
              <a:rPr lang="zh-CN" altLang="en-US" dirty="0" smtClean="0"/>
              <a:t>解：</a:t>
            </a:r>
            <a:r>
              <a:rPr lang="en-US" altLang="zh-CN" dirty="0" smtClean="0"/>
              <a:t>(11001101.1101)</a:t>
            </a:r>
            <a:r>
              <a:rPr lang="en-US" altLang="zh-CN" baseline="-25000" dirty="0" smtClean="0"/>
              <a:t>2</a:t>
            </a:r>
            <a:r>
              <a:rPr lang="en-US" altLang="zh-CN" dirty="0" smtClean="0"/>
              <a:t>=1×2</a:t>
            </a:r>
            <a:r>
              <a:rPr lang="en-US" altLang="zh-CN" baseline="30000" dirty="0" smtClean="0"/>
              <a:t>7</a:t>
            </a:r>
            <a:r>
              <a:rPr lang="en-US" altLang="zh-CN" dirty="0" smtClean="0"/>
              <a:t>+1×2</a:t>
            </a:r>
            <a:r>
              <a:rPr lang="en-US" altLang="zh-CN" baseline="30000" dirty="0" smtClean="0"/>
              <a:t>6</a:t>
            </a:r>
            <a:r>
              <a:rPr lang="en-US" altLang="zh-CN" dirty="0" smtClean="0"/>
              <a:t>+0×2</a:t>
            </a:r>
            <a:r>
              <a:rPr lang="en-US" altLang="zh-CN" baseline="30000" dirty="0" smtClean="0"/>
              <a:t>5</a:t>
            </a:r>
            <a:r>
              <a:rPr lang="en-US" altLang="zh-CN" dirty="0" smtClean="0"/>
              <a:t>+0×2</a:t>
            </a:r>
            <a:r>
              <a:rPr lang="en-US" altLang="zh-CN" baseline="30000" dirty="0" smtClean="0"/>
              <a:t>4</a:t>
            </a:r>
            <a:r>
              <a:rPr lang="en-US" altLang="zh-CN" dirty="0" smtClean="0"/>
              <a:t>+1×2</a:t>
            </a:r>
            <a:r>
              <a:rPr lang="en-US" altLang="zh-CN" baseline="30000" dirty="0" smtClean="0"/>
              <a:t>3</a:t>
            </a:r>
            <a:r>
              <a:rPr lang="en-US" altLang="zh-CN" dirty="0" smtClean="0"/>
              <a:t>+1×2</a:t>
            </a:r>
            <a:r>
              <a:rPr lang="en-US" altLang="zh-CN" baseline="30000" dirty="0" smtClean="0"/>
              <a:t>2</a:t>
            </a:r>
            <a:r>
              <a:rPr lang="en-US" altLang="zh-CN" dirty="0" smtClean="0"/>
              <a:t>+0×2</a:t>
            </a:r>
            <a:r>
              <a:rPr lang="en-US" altLang="zh-CN" baseline="30000" dirty="0" smtClean="0"/>
              <a:t>1</a:t>
            </a:r>
            <a:r>
              <a:rPr lang="en-US" altLang="zh-CN" dirty="0" smtClean="0"/>
              <a:t>+1×2</a:t>
            </a:r>
            <a:r>
              <a:rPr lang="en-US" altLang="zh-CN" baseline="30000" dirty="0" smtClean="0"/>
              <a:t>0</a:t>
            </a:r>
            <a:r>
              <a:rPr lang="en-US" altLang="zh-CN" dirty="0" smtClean="0"/>
              <a:t>+1×2</a:t>
            </a:r>
            <a:r>
              <a:rPr lang="en-US" altLang="zh-CN" baseline="30000" dirty="0" smtClean="0"/>
              <a:t>-1</a:t>
            </a:r>
            <a:r>
              <a:rPr lang="en-US" altLang="zh-CN" dirty="0" smtClean="0"/>
              <a:t>+1×2</a:t>
            </a:r>
            <a:r>
              <a:rPr lang="en-US" altLang="zh-CN" baseline="30000" dirty="0" smtClean="0"/>
              <a:t>-2</a:t>
            </a:r>
            <a:r>
              <a:rPr lang="en-US" altLang="zh-CN" dirty="0" smtClean="0"/>
              <a:t>+0×2</a:t>
            </a:r>
            <a:r>
              <a:rPr lang="en-US" altLang="zh-CN" baseline="30000" dirty="0" smtClean="0"/>
              <a:t>-3</a:t>
            </a:r>
            <a:r>
              <a:rPr lang="en-US" altLang="zh-CN" dirty="0" smtClean="0"/>
              <a:t>+1×2</a:t>
            </a:r>
            <a:r>
              <a:rPr lang="en-US" altLang="zh-CN" baseline="30000" dirty="0" smtClean="0"/>
              <a:t>-4</a:t>
            </a:r>
            <a:r>
              <a:rPr lang="en-US" altLang="zh-CN" dirty="0" smtClean="0"/>
              <a:t>=2</a:t>
            </a:r>
            <a:r>
              <a:rPr lang="en-US" altLang="zh-CN" baseline="30000" dirty="0" smtClean="0"/>
              <a:t>7</a:t>
            </a:r>
            <a:r>
              <a:rPr lang="en-US" altLang="zh-CN" dirty="0" smtClean="0"/>
              <a:t>+2</a:t>
            </a:r>
            <a:r>
              <a:rPr lang="en-US" altLang="zh-CN" baseline="30000" dirty="0" smtClean="0"/>
              <a:t>6</a:t>
            </a:r>
            <a:r>
              <a:rPr lang="en-US" altLang="zh-CN" dirty="0" smtClean="0"/>
              <a:t>+2</a:t>
            </a:r>
            <a:r>
              <a:rPr lang="en-US" altLang="zh-CN" baseline="30000" dirty="0" smtClean="0"/>
              <a:t>3</a:t>
            </a:r>
            <a:r>
              <a:rPr lang="en-US" altLang="zh-CN" dirty="0" smtClean="0"/>
              <a:t>+2</a:t>
            </a:r>
            <a:r>
              <a:rPr lang="en-US" altLang="zh-CN" baseline="30000" dirty="0" smtClean="0"/>
              <a:t>2</a:t>
            </a:r>
            <a:r>
              <a:rPr lang="en-US" altLang="zh-CN" dirty="0" smtClean="0"/>
              <a:t>+2</a:t>
            </a:r>
            <a:r>
              <a:rPr lang="en-US" altLang="zh-CN" baseline="30000" dirty="0" smtClean="0"/>
              <a:t>0</a:t>
            </a:r>
            <a:r>
              <a:rPr lang="en-US" altLang="zh-CN" dirty="0" smtClean="0"/>
              <a:t>+2</a:t>
            </a:r>
            <a:r>
              <a:rPr lang="en-US" altLang="zh-CN" baseline="30000" dirty="0" smtClean="0"/>
              <a:t>-1</a:t>
            </a:r>
            <a:r>
              <a:rPr lang="en-US" altLang="zh-CN" dirty="0" smtClean="0"/>
              <a:t>+2</a:t>
            </a:r>
            <a:r>
              <a:rPr lang="en-US" altLang="zh-CN" baseline="30000" dirty="0" smtClean="0"/>
              <a:t>-2</a:t>
            </a:r>
            <a:r>
              <a:rPr lang="en-US" altLang="zh-CN" dirty="0" smtClean="0"/>
              <a:t>+2</a:t>
            </a:r>
            <a:r>
              <a:rPr lang="en-US" altLang="zh-CN" baseline="30000" dirty="0" smtClean="0"/>
              <a:t>-4</a:t>
            </a:r>
            <a:r>
              <a:rPr lang="en-US" altLang="zh-CN" dirty="0" smtClean="0"/>
              <a:t>=205.8125</a:t>
            </a:r>
            <a:endParaRPr lang="zh-CN" altLang="zh-CN" dirty="0"/>
          </a:p>
          <a:p>
            <a:pPr marL="0" indent="0">
              <a:buNone/>
            </a:pPr>
            <a:r>
              <a:rPr lang="en-US" altLang="zh-CN" dirty="0"/>
              <a:t>(</a:t>
            </a:r>
            <a:r>
              <a:rPr lang="en-US" altLang="zh-CN" dirty="0" smtClean="0"/>
              <a:t>237.4)</a:t>
            </a:r>
            <a:r>
              <a:rPr lang="en-US" altLang="zh-CN" baseline="-25000" dirty="0" smtClean="0"/>
              <a:t>8</a:t>
            </a:r>
            <a:r>
              <a:rPr lang="en-US" altLang="zh-CN" dirty="0" smtClean="0"/>
              <a:t>=2×8</a:t>
            </a:r>
            <a:r>
              <a:rPr lang="en-US" altLang="zh-CN" baseline="30000" dirty="0" smtClean="0"/>
              <a:t>2</a:t>
            </a:r>
            <a:r>
              <a:rPr lang="en-US" altLang="zh-CN" dirty="0" smtClean="0"/>
              <a:t>+3×8</a:t>
            </a:r>
            <a:r>
              <a:rPr lang="en-US" altLang="zh-CN" baseline="30000" dirty="0" smtClean="0"/>
              <a:t>1</a:t>
            </a:r>
            <a:r>
              <a:rPr lang="en-US" altLang="zh-CN" dirty="0" smtClean="0"/>
              <a:t>+7×8</a:t>
            </a:r>
            <a:r>
              <a:rPr lang="en-US" altLang="zh-CN" baseline="30000" dirty="0" smtClean="0"/>
              <a:t>0</a:t>
            </a:r>
            <a:r>
              <a:rPr lang="en-US" altLang="zh-CN" dirty="0" smtClean="0"/>
              <a:t>+4×8</a:t>
            </a:r>
            <a:r>
              <a:rPr lang="en-US" altLang="zh-CN" baseline="30000" dirty="0" smtClean="0"/>
              <a:t>-1</a:t>
            </a:r>
            <a:r>
              <a:rPr lang="en-US" altLang="zh-CN" dirty="0" smtClean="0"/>
              <a:t>=128+24+7+0.5=159.5</a:t>
            </a:r>
            <a:endParaRPr lang="zh-CN" altLang="zh-CN" dirty="0"/>
          </a:p>
          <a:p>
            <a:pPr marL="0" indent="0">
              <a:buNone/>
            </a:pPr>
            <a:r>
              <a:rPr lang="en-US" altLang="zh-CN" dirty="0"/>
              <a:t>(</a:t>
            </a:r>
            <a:r>
              <a:rPr lang="en-US" altLang="zh-CN" dirty="0" smtClean="0"/>
              <a:t>A85)</a:t>
            </a:r>
            <a:r>
              <a:rPr lang="en-US" altLang="zh-CN" baseline="-25000" dirty="0" smtClean="0"/>
              <a:t>16</a:t>
            </a:r>
            <a:r>
              <a:rPr lang="en-US" altLang="zh-CN" dirty="0" smtClean="0"/>
              <a:t>=10×16</a:t>
            </a:r>
            <a:r>
              <a:rPr lang="en-US" altLang="zh-CN" baseline="30000" dirty="0" smtClean="0"/>
              <a:t>2</a:t>
            </a:r>
            <a:r>
              <a:rPr lang="en-US" altLang="zh-CN" dirty="0" smtClean="0"/>
              <a:t>+8×16</a:t>
            </a:r>
            <a:r>
              <a:rPr lang="en-US" altLang="zh-CN" baseline="30000" dirty="0" smtClean="0"/>
              <a:t>1</a:t>
            </a:r>
            <a:r>
              <a:rPr lang="en-US" altLang="zh-CN" dirty="0" smtClean="0"/>
              <a:t>+5×16</a:t>
            </a:r>
            <a:r>
              <a:rPr lang="en-US" altLang="zh-CN" baseline="30000" dirty="0" smtClean="0"/>
              <a:t>0</a:t>
            </a:r>
            <a:r>
              <a:rPr lang="en-US" altLang="zh-CN" dirty="0" smtClean="0"/>
              <a:t>=2693</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spTree>
    <p:extLst>
      <p:ext uri="{BB962C8B-B14F-4D97-AF65-F5344CB8AC3E}">
        <p14:creationId xmlns:p14="http://schemas.microsoft.com/office/powerpoint/2010/main" val="3926101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zh-CN" b="1" dirty="0"/>
              <a:t>八进制、十六进制转换为</a:t>
            </a:r>
            <a:r>
              <a:rPr lang="zh-CN" altLang="zh-CN" b="1" dirty="0" smtClean="0"/>
              <a:t>二进制</a:t>
            </a:r>
            <a:endParaRPr lang="en-US" altLang="zh-CN" b="1" dirty="0" smtClean="0"/>
          </a:p>
          <a:p>
            <a:pPr lvl="1"/>
            <a:r>
              <a:rPr lang="zh-CN" altLang="zh-CN" dirty="0"/>
              <a:t>每</a:t>
            </a:r>
            <a:r>
              <a:rPr lang="en-US" altLang="zh-CN" dirty="0"/>
              <a:t>1</a:t>
            </a:r>
            <a:r>
              <a:rPr lang="zh-CN" altLang="zh-CN" dirty="0"/>
              <a:t>位八进制数可用</a:t>
            </a:r>
            <a:r>
              <a:rPr lang="en-US" altLang="zh-CN" dirty="0"/>
              <a:t>3</a:t>
            </a:r>
            <a:r>
              <a:rPr lang="zh-CN" altLang="zh-CN" dirty="0"/>
              <a:t>位二进制数</a:t>
            </a:r>
            <a:r>
              <a:rPr lang="zh-CN" altLang="zh-CN" dirty="0" smtClean="0"/>
              <a:t>表示</a:t>
            </a:r>
            <a:r>
              <a:rPr lang="zh-CN" altLang="en-US" dirty="0" smtClean="0"/>
              <a:t>；</a:t>
            </a:r>
            <a:endParaRPr lang="en-US" altLang="zh-CN" dirty="0" smtClean="0"/>
          </a:p>
          <a:p>
            <a:pPr lvl="1"/>
            <a:r>
              <a:rPr lang="zh-CN" altLang="zh-CN" dirty="0" smtClean="0"/>
              <a:t>每</a:t>
            </a:r>
            <a:r>
              <a:rPr lang="en-US" altLang="zh-CN" dirty="0"/>
              <a:t>1</a:t>
            </a:r>
            <a:r>
              <a:rPr lang="zh-CN" altLang="zh-CN" dirty="0"/>
              <a:t>位十六进制数可用</a:t>
            </a:r>
            <a:r>
              <a:rPr lang="en-US" altLang="zh-CN" dirty="0"/>
              <a:t>4</a:t>
            </a:r>
            <a:r>
              <a:rPr lang="zh-CN" altLang="zh-CN" dirty="0"/>
              <a:t>位二进制数</a:t>
            </a:r>
            <a:r>
              <a:rPr lang="zh-CN" altLang="zh-CN" dirty="0" smtClean="0"/>
              <a:t>表示</a:t>
            </a:r>
            <a:r>
              <a:rPr lang="zh-CN" altLang="en-US" dirty="0" smtClean="0"/>
              <a:t>。</a:t>
            </a:r>
            <a:endParaRPr lang="en-US" altLang="zh-CN" dirty="0" smtClean="0"/>
          </a:p>
          <a:p>
            <a:pPr lvl="1"/>
            <a:r>
              <a:rPr lang="zh-CN" altLang="zh-CN" dirty="0"/>
              <a:t>只要将八进制数或十六进制数的每一位表示为</a:t>
            </a:r>
            <a:r>
              <a:rPr lang="en-US" altLang="zh-CN" dirty="0"/>
              <a:t>3</a:t>
            </a:r>
            <a:r>
              <a:rPr lang="zh-CN" altLang="zh-CN" dirty="0"/>
              <a:t>位或</a:t>
            </a:r>
            <a:r>
              <a:rPr lang="en-US" altLang="zh-CN" dirty="0"/>
              <a:t>4</a:t>
            </a:r>
            <a:r>
              <a:rPr lang="zh-CN" altLang="zh-CN" dirty="0"/>
              <a:t>位二进制数，去掉整数首部（最左端）的</a:t>
            </a:r>
            <a:r>
              <a:rPr lang="en-US" altLang="zh-CN" dirty="0"/>
              <a:t>0</a:t>
            </a:r>
            <a:r>
              <a:rPr lang="zh-CN" altLang="zh-CN" dirty="0"/>
              <a:t>或小数尾部（最右端）的</a:t>
            </a:r>
            <a:r>
              <a:rPr lang="en-US" altLang="zh-CN" dirty="0"/>
              <a:t>0</a:t>
            </a:r>
            <a:r>
              <a:rPr lang="zh-CN" altLang="zh-CN" dirty="0"/>
              <a:t>即可得到二进制数</a:t>
            </a:r>
            <a:r>
              <a:rPr lang="zh-CN" altLang="zh-CN" dirty="0" smtClean="0"/>
              <a:t>。</a:t>
            </a:r>
            <a:endParaRPr lang="en-US" altLang="zh-CN" dirty="0" smtClean="0"/>
          </a:p>
          <a:p>
            <a:pPr marL="0" indent="0">
              <a:buNone/>
            </a:pPr>
            <a:r>
              <a:rPr lang="zh-CN" altLang="zh-CN" dirty="0"/>
              <a:t>例如：</a:t>
            </a:r>
          </a:p>
          <a:p>
            <a:pPr marL="0" indent="0">
              <a:buNone/>
            </a:pPr>
            <a:r>
              <a:rPr lang="en-US" altLang="zh-CN" dirty="0"/>
              <a:t>(53.64)</a:t>
            </a:r>
            <a:r>
              <a:rPr lang="en-US" altLang="zh-CN" baseline="-25000" dirty="0"/>
              <a:t>8 </a:t>
            </a:r>
            <a:r>
              <a:rPr lang="en-US" altLang="zh-CN" dirty="0"/>
              <a:t>= (101011.110100)</a:t>
            </a:r>
            <a:r>
              <a:rPr lang="en-US" altLang="zh-CN" baseline="-25000" dirty="0"/>
              <a:t>2</a:t>
            </a:r>
            <a:r>
              <a:rPr lang="en-US" altLang="zh-CN" dirty="0"/>
              <a:t> = (101011.1101)</a:t>
            </a:r>
            <a:r>
              <a:rPr lang="en-US" altLang="zh-CN" baseline="-25000" dirty="0"/>
              <a:t>2</a:t>
            </a:r>
            <a:endParaRPr lang="zh-CN" altLang="zh-CN" dirty="0"/>
          </a:p>
          <a:p>
            <a:pPr marL="0" indent="0">
              <a:buNone/>
            </a:pPr>
            <a:r>
              <a:rPr lang="en-US" altLang="zh-CN" dirty="0"/>
              <a:t>(A85.76)</a:t>
            </a:r>
            <a:r>
              <a:rPr lang="en-US" altLang="zh-CN" baseline="-25000" dirty="0"/>
              <a:t>16 </a:t>
            </a:r>
            <a:r>
              <a:rPr lang="en-US" altLang="zh-CN" dirty="0"/>
              <a:t>= (101010000101.01110110)</a:t>
            </a:r>
            <a:r>
              <a:rPr lang="en-US" altLang="zh-CN" baseline="-25000" dirty="0"/>
              <a:t>2</a:t>
            </a:r>
            <a:r>
              <a:rPr lang="en-US" altLang="zh-CN" dirty="0"/>
              <a:t>=(101010000101.0111011)</a:t>
            </a:r>
            <a:r>
              <a:rPr lang="en-US" altLang="zh-CN" baseline="-25000" dirty="0"/>
              <a:t>2</a:t>
            </a:r>
            <a:endParaRPr lang="zh-CN" altLang="zh-CN" dirty="0"/>
          </a:p>
          <a:p>
            <a:pPr lvl="1"/>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spTree>
    <p:extLst>
      <p:ext uri="{BB962C8B-B14F-4D97-AF65-F5344CB8AC3E}">
        <p14:creationId xmlns:p14="http://schemas.microsoft.com/office/powerpoint/2010/main" val="19700150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t>二进制转换为八进制、</a:t>
            </a:r>
            <a:r>
              <a:rPr lang="zh-CN" altLang="zh-CN" b="1" dirty="0" smtClean="0"/>
              <a:t>十六进制</a:t>
            </a:r>
            <a:endParaRPr lang="en-US" altLang="zh-CN" b="1" dirty="0" smtClean="0"/>
          </a:p>
          <a:p>
            <a:pPr marL="301943" lvl="1" indent="0">
              <a:buNone/>
            </a:pPr>
            <a:r>
              <a:rPr lang="zh-CN" altLang="zh-CN" dirty="0"/>
              <a:t>法则：以小数点为中心，分别向左、右每</a:t>
            </a:r>
            <a:r>
              <a:rPr lang="en-US" altLang="zh-CN" dirty="0"/>
              <a:t>3</a:t>
            </a:r>
            <a:r>
              <a:rPr lang="zh-CN" altLang="zh-CN" dirty="0"/>
              <a:t>位或</a:t>
            </a:r>
            <a:r>
              <a:rPr lang="en-US" altLang="zh-CN" dirty="0"/>
              <a:t>4</a:t>
            </a:r>
            <a:r>
              <a:rPr lang="zh-CN" altLang="zh-CN" dirty="0"/>
              <a:t>位分成一组，不足</a:t>
            </a:r>
            <a:r>
              <a:rPr lang="en-US" altLang="zh-CN" dirty="0"/>
              <a:t>3</a:t>
            </a:r>
            <a:r>
              <a:rPr lang="zh-CN" altLang="zh-CN" dirty="0"/>
              <a:t>位或</a:t>
            </a:r>
            <a:r>
              <a:rPr lang="en-US" altLang="zh-CN" dirty="0"/>
              <a:t>4</a:t>
            </a:r>
            <a:r>
              <a:rPr lang="zh-CN" altLang="zh-CN" dirty="0"/>
              <a:t>位的则以“</a:t>
            </a:r>
            <a:r>
              <a:rPr lang="en-US" altLang="zh-CN" dirty="0"/>
              <a:t>0</a:t>
            </a:r>
            <a:r>
              <a:rPr lang="zh-CN" altLang="zh-CN" dirty="0"/>
              <a:t>”补足，然后将每组用一位对应的八进制数或十六进制数代替即可</a:t>
            </a:r>
            <a:r>
              <a:rPr lang="zh-CN" altLang="zh-CN" dirty="0" smtClean="0"/>
              <a:t>。</a:t>
            </a:r>
            <a:endParaRPr lang="en-US" altLang="zh-CN" dirty="0" smtClean="0"/>
          </a:p>
          <a:p>
            <a:pPr marL="0" indent="0">
              <a:buNone/>
            </a:pPr>
            <a:r>
              <a:rPr lang="zh-CN" altLang="zh-CN" dirty="0"/>
              <a:t>例如：</a:t>
            </a:r>
          </a:p>
          <a:p>
            <a:pPr marL="0" indent="0">
              <a:buNone/>
            </a:pPr>
            <a:r>
              <a:rPr lang="en-US" altLang="zh-CN" dirty="0"/>
              <a:t>(11101.101)</a:t>
            </a:r>
            <a:r>
              <a:rPr lang="en-US" altLang="zh-CN" baseline="-25000" dirty="0"/>
              <a:t>2 </a:t>
            </a:r>
            <a:r>
              <a:rPr lang="en-US" altLang="zh-CN" dirty="0"/>
              <a:t>= (011101.101)</a:t>
            </a:r>
            <a:r>
              <a:rPr lang="en-US" altLang="zh-CN" baseline="-25000" dirty="0"/>
              <a:t>2 </a:t>
            </a:r>
            <a:r>
              <a:rPr lang="en-US" altLang="zh-CN" dirty="0"/>
              <a:t>= (35.5)</a:t>
            </a:r>
            <a:r>
              <a:rPr lang="en-US" altLang="zh-CN" baseline="-25000" dirty="0"/>
              <a:t>8</a:t>
            </a:r>
            <a:endParaRPr lang="zh-CN" altLang="zh-CN" dirty="0"/>
          </a:p>
          <a:p>
            <a:pPr marL="0" indent="0">
              <a:buNone/>
            </a:pPr>
            <a:r>
              <a:rPr lang="en-US" altLang="zh-CN" dirty="0"/>
              <a:t>(11101.101)</a:t>
            </a:r>
            <a:r>
              <a:rPr lang="en-US" altLang="zh-CN" baseline="-25000" dirty="0"/>
              <a:t>2 </a:t>
            </a:r>
            <a:r>
              <a:rPr lang="en-US" altLang="zh-CN" dirty="0"/>
              <a:t>= (00011101.1010)</a:t>
            </a:r>
            <a:r>
              <a:rPr lang="en-US" altLang="zh-CN" baseline="-25000" dirty="0"/>
              <a:t>2</a:t>
            </a:r>
            <a:r>
              <a:rPr lang="en-US" altLang="zh-CN" dirty="0"/>
              <a:t> = (1D.A)</a:t>
            </a:r>
            <a:r>
              <a:rPr lang="en-US" altLang="zh-CN" baseline="-25000" dirty="0"/>
              <a:t>16</a:t>
            </a:r>
            <a:r>
              <a:rPr lang="en-US" altLang="zh-CN" dirty="0"/>
              <a:t> </a:t>
            </a:r>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spTree>
    <p:extLst>
      <p:ext uri="{BB962C8B-B14F-4D97-AF65-F5344CB8AC3E}">
        <p14:creationId xmlns:p14="http://schemas.microsoft.com/office/powerpoint/2010/main" val="31853869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2.2.1</a:t>
            </a:r>
            <a:r>
              <a:rPr lang="zh-CN" altLang="zh-CN" b="1" dirty="0"/>
              <a:t>计算机中与数据相关的名词</a:t>
            </a:r>
          </a:p>
          <a:p>
            <a:pPr lvl="1"/>
            <a:r>
              <a:rPr lang="zh-CN" altLang="zh-CN" b="1" dirty="0"/>
              <a:t>位</a:t>
            </a:r>
            <a:r>
              <a:rPr lang="en-US" altLang="zh-CN" b="1" dirty="0"/>
              <a:t>(bit</a:t>
            </a:r>
            <a:r>
              <a:rPr lang="en-US" altLang="zh-CN" b="1" dirty="0" smtClean="0"/>
              <a:t>)</a:t>
            </a:r>
            <a:r>
              <a:rPr lang="zh-CN" altLang="en-US" b="1" dirty="0" smtClean="0"/>
              <a:t>：</a:t>
            </a:r>
            <a:r>
              <a:rPr lang="zh-CN" altLang="zh-CN" dirty="0"/>
              <a:t>一个二进制代码称为一位，记为</a:t>
            </a:r>
            <a:r>
              <a:rPr lang="en-US" altLang="zh-CN" dirty="0"/>
              <a:t>bit</a:t>
            </a:r>
            <a:r>
              <a:rPr lang="zh-CN" altLang="zh-CN" dirty="0"/>
              <a:t>。位是计算机中最小的信息</a:t>
            </a:r>
            <a:r>
              <a:rPr lang="zh-CN" altLang="zh-CN" dirty="0" smtClean="0"/>
              <a:t>单位</a:t>
            </a:r>
            <a:r>
              <a:rPr lang="zh-CN" altLang="en-US" dirty="0" smtClean="0"/>
              <a:t>；</a:t>
            </a:r>
            <a:endParaRPr lang="en-US" altLang="zh-CN" dirty="0" smtClean="0"/>
          </a:p>
          <a:p>
            <a:pPr lvl="1"/>
            <a:r>
              <a:rPr lang="zh-CN" altLang="zh-CN" b="1" dirty="0"/>
              <a:t>字节</a:t>
            </a:r>
            <a:r>
              <a:rPr lang="en-US" altLang="zh-CN" b="1" dirty="0"/>
              <a:t>(Byte</a:t>
            </a:r>
            <a:r>
              <a:rPr lang="en-US" altLang="zh-CN" b="1" dirty="0" smtClean="0"/>
              <a:t>)</a:t>
            </a:r>
            <a:r>
              <a:rPr lang="zh-CN" altLang="en-US" b="1" dirty="0" smtClean="0"/>
              <a:t>：</a:t>
            </a:r>
            <a:r>
              <a:rPr lang="zh-CN" altLang="zh-CN" dirty="0"/>
              <a:t>以</a:t>
            </a:r>
            <a:r>
              <a:rPr lang="en-US" altLang="zh-CN" dirty="0"/>
              <a:t>8</a:t>
            </a:r>
            <a:r>
              <a:rPr lang="zh-CN" altLang="zh-CN" dirty="0"/>
              <a:t>位二进制代码为一个单元存放在一起，称为一个字节，记为</a:t>
            </a:r>
            <a:r>
              <a:rPr lang="en-US" altLang="zh-CN" dirty="0"/>
              <a:t>Byte</a:t>
            </a:r>
            <a:r>
              <a:rPr lang="zh-CN" altLang="zh-CN" dirty="0"/>
              <a:t>。</a:t>
            </a:r>
            <a:r>
              <a:rPr lang="zh-CN" altLang="zh-CN" dirty="0" smtClean="0"/>
              <a:t>字节基本</a:t>
            </a:r>
            <a:r>
              <a:rPr lang="zh-CN" altLang="zh-CN" dirty="0"/>
              <a:t>的</a:t>
            </a:r>
            <a:r>
              <a:rPr lang="zh-CN" altLang="zh-CN" dirty="0" smtClean="0"/>
              <a:t>存储单位</a:t>
            </a:r>
            <a:r>
              <a:rPr lang="zh-CN" altLang="en-US" dirty="0" smtClean="0"/>
              <a:t>；</a:t>
            </a:r>
            <a:endParaRPr lang="en-US" altLang="zh-CN" dirty="0" smtClean="0"/>
          </a:p>
          <a:p>
            <a:pPr lvl="1"/>
            <a:r>
              <a:rPr lang="zh-CN" altLang="zh-CN" b="1" dirty="0"/>
              <a:t>字</a:t>
            </a:r>
            <a:r>
              <a:rPr lang="en-US" altLang="zh-CN" b="1" dirty="0"/>
              <a:t>(Word</a:t>
            </a:r>
            <a:r>
              <a:rPr lang="en-US" altLang="zh-CN" b="1" dirty="0" smtClean="0"/>
              <a:t>)</a:t>
            </a:r>
            <a:r>
              <a:rPr lang="zh-CN" altLang="en-US" b="1" dirty="0" smtClean="0"/>
              <a:t>：</a:t>
            </a:r>
            <a:r>
              <a:rPr lang="zh-CN" altLang="zh-CN" dirty="0"/>
              <a:t>字是计算机进行信息交换、处理、存储的基本</a:t>
            </a:r>
            <a:r>
              <a:rPr lang="zh-CN" altLang="zh-CN" dirty="0" smtClean="0"/>
              <a:t>单元</a:t>
            </a:r>
            <a:r>
              <a:rPr lang="zh-CN" altLang="en-US" dirty="0" smtClean="0"/>
              <a:t>；</a:t>
            </a:r>
            <a:endParaRPr lang="zh-CN" altLang="zh-CN" dirty="0"/>
          </a:p>
          <a:p>
            <a:pPr lvl="1"/>
            <a:r>
              <a:rPr lang="zh-CN" altLang="zh-CN" b="1" dirty="0" smtClean="0"/>
              <a:t>容量</a:t>
            </a:r>
            <a:r>
              <a:rPr lang="en-US" altLang="zh-CN" b="1" dirty="0"/>
              <a:t>(Capacity)</a:t>
            </a:r>
            <a:r>
              <a:rPr lang="zh-CN" altLang="en-US" b="1" dirty="0" smtClean="0"/>
              <a:t>：</a:t>
            </a:r>
            <a:r>
              <a:rPr lang="zh-CN" altLang="zh-CN" dirty="0"/>
              <a:t>存储信息的能力称为容量。主要指计算机系统中存储器所能存储信息的字节数。</a:t>
            </a: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140091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301943" lvl="1" indent="0">
              <a:buNone/>
            </a:pPr>
            <a:r>
              <a:rPr lang="zh-CN" altLang="zh-CN" dirty="0"/>
              <a:t>常用</a:t>
            </a:r>
            <a:r>
              <a:rPr lang="zh-CN" altLang="zh-CN" dirty="0" smtClean="0"/>
              <a:t>的</a:t>
            </a:r>
            <a:r>
              <a:rPr lang="zh-CN" altLang="en-US" dirty="0" smtClean="0"/>
              <a:t>内在</a:t>
            </a:r>
            <a:r>
              <a:rPr lang="zh-CN" altLang="zh-CN" dirty="0" smtClean="0"/>
              <a:t>容量</a:t>
            </a:r>
            <a:r>
              <a:rPr lang="zh-CN" altLang="zh-CN" dirty="0"/>
              <a:t>单位有</a:t>
            </a:r>
            <a:r>
              <a:rPr lang="en-US" altLang="zh-CN" dirty="0"/>
              <a:t>B(Byte</a:t>
            </a:r>
            <a:r>
              <a:rPr lang="zh-CN" altLang="zh-CN" dirty="0"/>
              <a:t>，字节</a:t>
            </a:r>
            <a:r>
              <a:rPr lang="en-US" altLang="zh-CN" dirty="0"/>
              <a:t>)</a:t>
            </a:r>
            <a:r>
              <a:rPr lang="zh-CN" altLang="zh-CN" dirty="0"/>
              <a:t>、</a:t>
            </a:r>
            <a:r>
              <a:rPr lang="en-US" altLang="zh-CN" dirty="0"/>
              <a:t>KB</a:t>
            </a:r>
            <a:r>
              <a:rPr lang="zh-CN" altLang="zh-CN" dirty="0"/>
              <a:t>、</a:t>
            </a:r>
            <a:r>
              <a:rPr lang="en-US" altLang="zh-CN" dirty="0"/>
              <a:t>MB</a:t>
            </a:r>
            <a:r>
              <a:rPr lang="zh-CN" altLang="zh-CN" dirty="0"/>
              <a:t>、</a:t>
            </a:r>
            <a:r>
              <a:rPr lang="en-US" altLang="zh-CN" dirty="0"/>
              <a:t>GB</a:t>
            </a:r>
            <a:r>
              <a:rPr lang="zh-CN" altLang="zh-CN" dirty="0"/>
              <a:t>、</a:t>
            </a:r>
            <a:r>
              <a:rPr lang="en-US" altLang="zh-CN" dirty="0"/>
              <a:t>TB</a:t>
            </a:r>
            <a:r>
              <a:rPr lang="zh-CN" altLang="zh-CN" dirty="0"/>
              <a:t>等，它们之间的换算关系如下：</a:t>
            </a:r>
          </a:p>
          <a:p>
            <a:pPr marL="0" indent="0">
              <a:buNone/>
            </a:pPr>
            <a:r>
              <a:rPr lang="en-US" altLang="zh-CN" dirty="0" smtClean="0"/>
              <a:t>                       	 1KB=1024B    </a:t>
            </a:r>
          </a:p>
          <a:p>
            <a:pPr marL="0" indent="0">
              <a:buNone/>
            </a:pPr>
            <a:r>
              <a:rPr lang="en-US" altLang="zh-CN" dirty="0" smtClean="0"/>
              <a:t>                       	 1MB=1024KB    </a:t>
            </a:r>
          </a:p>
          <a:p>
            <a:pPr marL="0" indent="0">
              <a:buNone/>
            </a:pPr>
            <a:r>
              <a:rPr lang="en-US" altLang="zh-CN" dirty="0" smtClean="0"/>
              <a:t>		1GB=1024MB    </a:t>
            </a:r>
          </a:p>
          <a:p>
            <a:pPr marL="0" indent="0">
              <a:buNone/>
            </a:pPr>
            <a:r>
              <a:rPr lang="en-US" altLang="zh-CN" dirty="0" smtClean="0"/>
              <a:t>		1TB=1024GB</a:t>
            </a:r>
          </a:p>
          <a:p>
            <a:pPr marL="0" indent="0">
              <a:buNone/>
            </a:pPr>
            <a:r>
              <a:rPr lang="en-US" altLang="zh-CN" dirty="0" smtClean="0"/>
              <a:t>		1PB=1024TB </a:t>
            </a:r>
          </a:p>
          <a:p>
            <a:pPr marL="0" indent="0">
              <a:buNone/>
            </a:pPr>
            <a:r>
              <a:rPr lang="en-US" altLang="zh-CN" dirty="0" smtClean="0"/>
              <a:t>		1EB=1024PB</a:t>
            </a:r>
            <a:endParaRPr lang="zh-CN" altLang="zh-CN" dirty="0"/>
          </a:p>
          <a:p>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
        <p:nvSpPr>
          <p:cNvPr id="5" name="云形标注 4"/>
          <p:cNvSpPr/>
          <p:nvPr/>
        </p:nvSpPr>
        <p:spPr>
          <a:xfrm>
            <a:off x="5329318" y="3861048"/>
            <a:ext cx="2959951" cy="1787173"/>
          </a:xfrm>
          <a:prstGeom prst="cloudCallout">
            <a:avLst>
              <a:gd name="adj1" fmla="val 54358"/>
              <a:gd name="adj2" fmla="val 596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注意：目前</a:t>
            </a:r>
            <a:r>
              <a:rPr lang="zh-CN" altLang="zh-CN" dirty="0" smtClean="0"/>
              <a:t>硬盘和</a:t>
            </a:r>
            <a:r>
              <a:rPr lang="en-US" altLang="zh-CN" dirty="0" smtClean="0"/>
              <a:t>U</a:t>
            </a:r>
            <a:r>
              <a:rPr lang="zh-CN" altLang="zh-CN" dirty="0" smtClean="0"/>
              <a:t>盘的容量均采用</a:t>
            </a:r>
            <a:r>
              <a:rPr lang="en-US" altLang="zh-CN" dirty="0" smtClean="0"/>
              <a:t>1000</a:t>
            </a:r>
            <a:r>
              <a:rPr lang="zh-CN" altLang="zh-CN" dirty="0" smtClean="0"/>
              <a:t>为倍率</a:t>
            </a:r>
            <a:r>
              <a:rPr lang="zh-CN" altLang="en-US" dirty="0" smtClean="0"/>
              <a:t>！</a:t>
            </a:r>
          </a:p>
          <a:p>
            <a:pPr algn="ctr"/>
            <a:endParaRPr lang="zh-CN" altLang="en-US" dirty="0"/>
          </a:p>
        </p:txBody>
      </p:sp>
    </p:spTree>
    <p:extLst>
      <p:ext uri="{BB962C8B-B14F-4D97-AF65-F5344CB8AC3E}">
        <p14:creationId xmlns:p14="http://schemas.microsoft.com/office/powerpoint/2010/main" val="39207028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2.2.2</a:t>
            </a:r>
            <a:r>
              <a:rPr lang="zh-CN" altLang="zh-CN" b="1" dirty="0"/>
              <a:t>计算机中数值型数据的</a:t>
            </a:r>
            <a:r>
              <a:rPr lang="zh-CN" altLang="zh-CN" b="1" dirty="0" smtClean="0"/>
              <a:t>表示</a:t>
            </a:r>
            <a:endParaRPr lang="en-US" altLang="zh-CN" b="1" dirty="0" smtClean="0"/>
          </a:p>
          <a:p>
            <a:pPr lvl="1"/>
            <a:r>
              <a:rPr lang="zh-CN" altLang="zh-CN" b="1" dirty="0"/>
              <a:t>计算机中数值型数据的有关</a:t>
            </a:r>
            <a:r>
              <a:rPr lang="zh-CN" altLang="zh-CN" b="1" dirty="0" smtClean="0"/>
              <a:t>概念</a:t>
            </a:r>
            <a:endParaRPr lang="en-US" altLang="zh-CN" b="1" dirty="0" smtClean="0"/>
          </a:p>
          <a:p>
            <a:pPr lvl="2"/>
            <a:r>
              <a:rPr lang="zh-CN" altLang="zh-CN" b="1" dirty="0"/>
              <a:t>数的</a:t>
            </a:r>
            <a:r>
              <a:rPr lang="zh-CN" altLang="zh-CN" b="1" dirty="0" smtClean="0"/>
              <a:t>长度</a:t>
            </a:r>
            <a:r>
              <a:rPr lang="zh-CN" altLang="en-US" b="1" dirty="0" smtClean="0"/>
              <a:t>：</a:t>
            </a:r>
            <a:r>
              <a:rPr lang="zh-CN" altLang="zh-CN" dirty="0" smtClean="0"/>
              <a:t>用进制</a:t>
            </a:r>
            <a:r>
              <a:rPr lang="zh-CN" altLang="en-US" dirty="0" smtClean="0"/>
              <a:t>数</a:t>
            </a:r>
            <a:r>
              <a:rPr lang="zh-CN" altLang="zh-CN" dirty="0" smtClean="0"/>
              <a:t>表示</a:t>
            </a:r>
            <a:r>
              <a:rPr lang="zh-CN" altLang="zh-CN" dirty="0"/>
              <a:t>时所占用的实际</a:t>
            </a:r>
            <a:r>
              <a:rPr lang="zh-CN" altLang="zh-CN" dirty="0" smtClean="0"/>
              <a:t>位数</a:t>
            </a:r>
            <a:r>
              <a:rPr lang="zh-CN" altLang="en-US" dirty="0" smtClean="0"/>
              <a:t>。</a:t>
            </a:r>
            <a:r>
              <a:rPr lang="zh-CN" altLang="zh-CN" dirty="0" smtClean="0"/>
              <a:t>在</a:t>
            </a:r>
            <a:r>
              <a:rPr lang="zh-CN" altLang="zh-CN" dirty="0"/>
              <a:t>计算机中</a:t>
            </a:r>
            <a:r>
              <a:rPr lang="zh-CN" altLang="zh-CN" dirty="0" smtClean="0"/>
              <a:t>，同</a:t>
            </a:r>
            <a:r>
              <a:rPr lang="zh-CN" altLang="zh-CN" dirty="0"/>
              <a:t>类型数据具有相同的长度，而与数据的实际长度无关</a:t>
            </a:r>
            <a:r>
              <a:rPr lang="zh-CN" altLang="zh-CN" dirty="0" smtClean="0"/>
              <a:t>。</a:t>
            </a:r>
            <a:endParaRPr lang="en-US" altLang="zh-CN" dirty="0"/>
          </a:p>
          <a:p>
            <a:pPr lvl="2"/>
            <a:r>
              <a:rPr lang="zh-CN" altLang="zh-CN" b="1" dirty="0"/>
              <a:t>数的</a:t>
            </a:r>
            <a:r>
              <a:rPr lang="zh-CN" altLang="zh-CN" b="1" dirty="0" smtClean="0"/>
              <a:t>符号</a:t>
            </a:r>
            <a:r>
              <a:rPr lang="zh-CN" altLang="en-US" b="1" dirty="0" smtClean="0"/>
              <a:t>：</a:t>
            </a:r>
            <a:r>
              <a:rPr lang="zh-CN" altLang="zh-CN" dirty="0"/>
              <a:t>在计算机</a:t>
            </a:r>
            <a:r>
              <a:rPr lang="zh-CN" altLang="zh-CN" dirty="0" smtClean="0"/>
              <a:t>中规定</a:t>
            </a:r>
            <a:r>
              <a:rPr lang="zh-CN" altLang="zh-CN" dirty="0"/>
              <a:t>：最高位为“</a:t>
            </a:r>
            <a:r>
              <a:rPr lang="en-US" altLang="zh-CN" dirty="0"/>
              <a:t>0</a:t>
            </a:r>
            <a:r>
              <a:rPr lang="zh-CN" altLang="zh-CN" dirty="0"/>
              <a:t>”表示正数，最高位为“</a:t>
            </a:r>
            <a:r>
              <a:rPr lang="en-US" altLang="zh-CN" dirty="0"/>
              <a:t>1</a:t>
            </a:r>
            <a:r>
              <a:rPr lang="zh-CN" altLang="zh-CN" dirty="0"/>
              <a:t>”表示负数。</a:t>
            </a:r>
            <a:endParaRPr lang="en-US" altLang="zh-CN" dirty="0" smtClean="0"/>
          </a:p>
          <a:p>
            <a:pPr lvl="2"/>
            <a:r>
              <a:rPr lang="zh-CN" altLang="zh-CN" b="1" dirty="0"/>
              <a:t>小数点的表示</a:t>
            </a:r>
            <a:r>
              <a:rPr lang="zh-CN" altLang="zh-CN" b="1" dirty="0" smtClean="0"/>
              <a:t>方法</a:t>
            </a:r>
            <a:r>
              <a:rPr lang="zh-CN" altLang="en-US" b="1" dirty="0" smtClean="0"/>
              <a:t>：</a:t>
            </a:r>
            <a:r>
              <a:rPr lang="zh-CN" altLang="zh-CN" dirty="0"/>
              <a:t>在计算机中，小数点的表示采用人工约定的方法来实现，即约定小数点的位置，这样可以节省存储空间和便于处理。</a:t>
            </a: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4144692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4000" b="1" dirty="0">
                <a:hlinkClick r:id="rId2" action="ppaction://hlinksldjump"/>
              </a:rPr>
              <a:t>2.1</a:t>
            </a:r>
            <a:r>
              <a:rPr lang="zh-CN" altLang="zh-CN" sz="4000" b="1" dirty="0">
                <a:hlinkClick r:id="rId2" action="ppaction://hlinksldjump"/>
              </a:rPr>
              <a:t>数制及其转换</a:t>
            </a:r>
            <a:endParaRPr lang="zh-CN" altLang="zh-CN" sz="4000" b="1" dirty="0"/>
          </a:p>
          <a:p>
            <a:r>
              <a:rPr lang="en-US" altLang="zh-CN" sz="4000" b="1" dirty="0">
                <a:hlinkClick r:id="rId3" action="ppaction://hlinksldjump"/>
              </a:rPr>
              <a:t>2.2</a:t>
            </a:r>
            <a:r>
              <a:rPr lang="zh-CN" altLang="zh-CN" sz="4000" b="1" dirty="0">
                <a:hlinkClick r:id="rId3" action="ppaction://hlinksldjump"/>
              </a:rPr>
              <a:t>数据在计算机中的</a:t>
            </a:r>
            <a:r>
              <a:rPr lang="zh-CN" altLang="zh-CN" sz="4000" b="1" dirty="0" smtClean="0">
                <a:hlinkClick r:id="rId3" action="ppaction://hlinksldjump"/>
              </a:rPr>
              <a:t>表示</a:t>
            </a:r>
            <a:endParaRPr lang="en-US" altLang="zh-CN" sz="4000" b="1" dirty="0" smtClean="0"/>
          </a:p>
          <a:p>
            <a:r>
              <a:rPr lang="en-US" altLang="zh-CN" sz="4000" b="1" dirty="0">
                <a:hlinkClick r:id="rId4" action="ppaction://hlinksldjump"/>
              </a:rPr>
              <a:t>2.3</a:t>
            </a:r>
            <a:r>
              <a:rPr lang="zh-CN" altLang="zh-CN" sz="4000" b="1" dirty="0">
                <a:hlinkClick r:id="rId4" action="ppaction://hlinksldjump"/>
              </a:rPr>
              <a:t>计算机中数据的运算</a:t>
            </a:r>
            <a:endParaRPr lang="zh-CN" altLang="zh-CN" sz="4000" b="1" dirty="0"/>
          </a:p>
          <a:p>
            <a:pPr marL="0" indent="0">
              <a:buNone/>
            </a:pPr>
            <a:endParaRPr lang="zh-CN" altLang="zh-CN" b="1" dirty="0"/>
          </a:p>
          <a:p>
            <a:endParaRPr lang="zh-CN" altLang="en-US" dirty="0"/>
          </a:p>
        </p:txBody>
      </p:sp>
      <p:sp>
        <p:nvSpPr>
          <p:cNvPr id="3" name="标题 2"/>
          <p:cNvSpPr>
            <a:spLocks noGrp="1"/>
          </p:cNvSpPr>
          <p:nvPr>
            <p:ph type="title"/>
          </p:nvPr>
        </p:nvSpPr>
        <p:spPr/>
        <p:txBody>
          <a:bodyPr>
            <a:normAutofit fontScale="90000"/>
          </a:bodyPr>
          <a:lstStyle/>
          <a:p>
            <a:r>
              <a:rPr lang="zh-CN" altLang="zh-CN" dirty="0"/>
              <a:t>第</a:t>
            </a:r>
            <a:r>
              <a:rPr lang="en-US" altLang="zh-CN" dirty="0"/>
              <a:t>2</a:t>
            </a:r>
            <a:r>
              <a:rPr lang="zh-CN" altLang="zh-CN" dirty="0"/>
              <a:t>章计算机中信息的表示与运算</a:t>
            </a:r>
            <a:endParaRPr lang="zh-CN" altLang="en-US" dirty="0"/>
          </a:p>
        </p:txBody>
      </p:sp>
    </p:spTree>
    <p:extLst>
      <p:ext uri="{BB962C8B-B14F-4D97-AF65-F5344CB8AC3E}">
        <p14:creationId xmlns:p14="http://schemas.microsoft.com/office/powerpoint/2010/main" val="23567713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smtClean="0"/>
              <a:t>定点数</a:t>
            </a:r>
            <a:r>
              <a:rPr lang="zh-CN" altLang="zh-CN" b="1" dirty="0"/>
              <a:t>和</a:t>
            </a:r>
            <a:r>
              <a:rPr lang="zh-CN" altLang="zh-CN" b="1" dirty="0" smtClean="0"/>
              <a:t>浮点数</a:t>
            </a:r>
            <a:endParaRPr lang="en-US" altLang="zh-CN" b="1" dirty="0" smtClean="0"/>
          </a:p>
          <a:p>
            <a:pPr lvl="2"/>
            <a:r>
              <a:rPr lang="zh-CN" altLang="zh-CN" b="1" dirty="0"/>
              <a:t>数的定点表示</a:t>
            </a:r>
            <a:endParaRPr lang="zh-CN" altLang="en-US" b="1"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3" y="3573016"/>
            <a:ext cx="7838099"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483768" y="5661248"/>
            <a:ext cx="4354077" cy="369332"/>
          </a:xfrm>
          <a:prstGeom prst="rect">
            <a:avLst/>
          </a:prstGeom>
        </p:spPr>
        <p:txBody>
          <a:bodyPr wrap="none">
            <a:spAutoFit/>
          </a:bodyPr>
          <a:lstStyle/>
          <a:p>
            <a:r>
              <a:rPr lang="zh-CN" altLang="zh-CN" dirty="0"/>
              <a:t>图</a:t>
            </a:r>
            <a:r>
              <a:rPr lang="en-US" altLang="zh-CN" dirty="0"/>
              <a:t>2-1</a:t>
            </a:r>
            <a:r>
              <a:rPr lang="zh-CN" altLang="zh-CN" dirty="0" smtClean="0"/>
              <a:t>计算机</a:t>
            </a:r>
            <a:r>
              <a:rPr lang="zh-CN" altLang="zh-CN" dirty="0"/>
              <a:t>中</a:t>
            </a:r>
            <a:r>
              <a:rPr lang="zh-CN" altLang="zh-CN" dirty="0" smtClean="0"/>
              <a:t>定点</a:t>
            </a:r>
            <a:r>
              <a:rPr lang="zh-CN" altLang="en-US" dirty="0" smtClean="0"/>
              <a:t>整数和定点小</a:t>
            </a:r>
            <a:r>
              <a:rPr lang="zh-CN" altLang="zh-CN" dirty="0" smtClean="0"/>
              <a:t>数</a:t>
            </a:r>
            <a:r>
              <a:rPr lang="zh-CN" altLang="zh-CN" dirty="0"/>
              <a:t>的表示</a:t>
            </a:r>
            <a:endParaRPr lang="zh-CN" altLang="en-US" dirty="0"/>
          </a:p>
        </p:txBody>
      </p:sp>
    </p:spTree>
    <p:extLst>
      <p:ext uri="{BB962C8B-B14F-4D97-AF65-F5344CB8AC3E}">
        <p14:creationId xmlns:p14="http://schemas.microsoft.com/office/powerpoint/2010/main" val="1770745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a:t>数</a:t>
            </a:r>
            <a:r>
              <a:rPr lang="zh-CN" altLang="zh-CN" b="1" dirty="0" smtClean="0"/>
              <a:t>的浮点表示</a:t>
            </a:r>
            <a:endParaRPr lang="en-US" altLang="zh-CN" b="1" dirty="0" smtClean="0"/>
          </a:p>
          <a:p>
            <a:pPr marL="627063" lvl="2" indent="0">
              <a:buNone/>
            </a:pPr>
            <a:r>
              <a:rPr lang="en-US" altLang="zh-CN" dirty="0" smtClean="0"/>
              <a:t>         </a:t>
            </a:r>
            <a:r>
              <a:rPr lang="zh-CN" altLang="zh-CN" dirty="0" smtClean="0"/>
              <a:t>浮点表示法</a:t>
            </a:r>
            <a:r>
              <a:rPr lang="zh-CN" altLang="zh-CN" dirty="0"/>
              <a:t>与科学计数法相</a:t>
            </a:r>
            <a:r>
              <a:rPr lang="en-US" altLang="zh-CN" dirty="0"/>
              <a:t>(</a:t>
            </a:r>
            <a:r>
              <a:rPr lang="zh-CN" altLang="zh-CN" dirty="0"/>
              <a:t>指数计数法</a:t>
            </a:r>
            <a:r>
              <a:rPr lang="en-US" altLang="zh-CN" dirty="0"/>
              <a:t>)</a:t>
            </a:r>
            <a:r>
              <a:rPr lang="zh-CN" altLang="zh-CN" dirty="0"/>
              <a:t>类似</a:t>
            </a:r>
            <a:r>
              <a:rPr lang="zh-CN" altLang="zh-CN" dirty="0" smtClean="0"/>
              <a:t>，</a:t>
            </a:r>
            <a:r>
              <a:rPr lang="zh-CN" altLang="en-US" dirty="0" smtClean="0"/>
              <a:t>二</a:t>
            </a:r>
            <a:r>
              <a:rPr lang="zh-CN" altLang="zh-CN" dirty="0" smtClean="0"/>
              <a:t>进制</a:t>
            </a:r>
            <a:r>
              <a:rPr lang="zh-CN" altLang="zh-CN" dirty="0"/>
              <a:t>的指数表示一般形式是：</a:t>
            </a:r>
            <a:r>
              <a:rPr lang="en-US" altLang="zh-CN" dirty="0" smtClean="0"/>
              <a:t>p=m×2</a:t>
            </a:r>
            <a:r>
              <a:rPr lang="en-US" altLang="zh-CN" baseline="30000" dirty="0" smtClean="0"/>
              <a:t>n</a:t>
            </a:r>
          </a:p>
          <a:p>
            <a:pPr marL="627063" lvl="2" indent="0">
              <a:buNone/>
            </a:pPr>
            <a:r>
              <a:rPr lang="en-US" altLang="zh-CN" dirty="0" smtClean="0"/>
              <a:t>   </a:t>
            </a:r>
            <a:r>
              <a:rPr lang="zh-CN" altLang="zh-CN" dirty="0" smtClean="0"/>
              <a:t>其中</a:t>
            </a:r>
            <a:r>
              <a:rPr lang="en-US" altLang="zh-CN" dirty="0"/>
              <a:t>p</a:t>
            </a:r>
            <a:r>
              <a:rPr lang="zh-CN" altLang="zh-CN" dirty="0"/>
              <a:t>为一</a:t>
            </a:r>
            <a:r>
              <a:rPr lang="zh-CN" altLang="zh-CN" dirty="0" smtClean="0"/>
              <a:t>个</a:t>
            </a:r>
            <a:r>
              <a:rPr lang="zh-CN" altLang="en-US" dirty="0"/>
              <a:t>二</a:t>
            </a:r>
            <a:r>
              <a:rPr lang="zh-CN" altLang="zh-CN" dirty="0" smtClean="0"/>
              <a:t>进制数</a:t>
            </a:r>
            <a:r>
              <a:rPr lang="zh-CN" altLang="zh-CN" dirty="0"/>
              <a:t>，</a:t>
            </a:r>
            <a:r>
              <a:rPr lang="en-US" altLang="zh-CN" dirty="0"/>
              <a:t>m</a:t>
            </a:r>
            <a:r>
              <a:rPr lang="zh-CN" altLang="zh-CN" dirty="0"/>
              <a:t>为尾数，</a:t>
            </a:r>
            <a:r>
              <a:rPr lang="en-US" altLang="zh-CN" dirty="0"/>
              <a:t>n</a:t>
            </a:r>
            <a:r>
              <a:rPr lang="zh-CN" altLang="zh-CN" dirty="0"/>
              <a:t>为指数</a:t>
            </a:r>
            <a:r>
              <a:rPr lang="zh-CN" altLang="zh-CN" dirty="0" smtClean="0"/>
              <a:t>，</a:t>
            </a:r>
            <a:r>
              <a:rPr lang="en-US" altLang="zh-CN" dirty="0" smtClean="0"/>
              <a:t>2</a:t>
            </a:r>
            <a:r>
              <a:rPr lang="zh-CN" altLang="zh-CN" dirty="0" smtClean="0"/>
              <a:t>为</a:t>
            </a:r>
            <a:r>
              <a:rPr lang="zh-CN" altLang="zh-CN" dirty="0"/>
              <a:t>基数。</a:t>
            </a: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3" y="4172056"/>
            <a:ext cx="7416824" cy="1436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015827" y="5589240"/>
            <a:ext cx="2996333" cy="369332"/>
          </a:xfrm>
          <a:prstGeom prst="rect">
            <a:avLst/>
          </a:prstGeom>
        </p:spPr>
        <p:txBody>
          <a:bodyPr wrap="none">
            <a:spAutoFit/>
          </a:bodyPr>
          <a:lstStyle/>
          <a:p>
            <a:r>
              <a:rPr lang="zh-CN" altLang="zh-CN" dirty="0"/>
              <a:t>图</a:t>
            </a:r>
            <a:r>
              <a:rPr lang="en-US" altLang="zh-CN" dirty="0"/>
              <a:t>2-2</a:t>
            </a:r>
            <a:r>
              <a:rPr lang="zh-CN" altLang="zh-CN" dirty="0"/>
              <a:t>计算机中浮点数的表示</a:t>
            </a:r>
            <a:endParaRPr lang="zh-CN" altLang="en-US" dirty="0"/>
          </a:p>
        </p:txBody>
      </p:sp>
      <p:sp>
        <p:nvSpPr>
          <p:cNvPr id="5" name="矩形 4"/>
          <p:cNvSpPr/>
          <p:nvPr/>
        </p:nvSpPr>
        <p:spPr>
          <a:xfrm>
            <a:off x="683569" y="6025806"/>
            <a:ext cx="7560838" cy="646331"/>
          </a:xfrm>
          <a:prstGeom prst="rect">
            <a:avLst/>
          </a:prstGeom>
        </p:spPr>
        <p:txBody>
          <a:bodyPr wrap="square">
            <a:spAutoFit/>
          </a:bodyPr>
          <a:lstStyle/>
          <a:p>
            <a:r>
              <a:rPr lang="zh-CN" altLang="zh-CN" dirty="0"/>
              <a:t>这个二进制浮点数的十进制值为：</a:t>
            </a:r>
          </a:p>
          <a:p>
            <a:r>
              <a:rPr lang="en-US" altLang="zh-CN" dirty="0"/>
              <a:t>-0.11011×2</a:t>
            </a:r>
            <a:r>
              <a:rPr lang="en-US" altLang="zh-CN" baseline="30000" dirty="0"/>
              <a:t>-011</a:t>
            </a:r>
            <a:r>
              <a:rPr lang="en-US" altLang="zh-CN" dirty="0"/>
              <a:t> = -0.84375×2</a:t>
            </a:r>
            <a:r>
              <a:rPr lang="en-US" altLang="zh-CN" baseline="30000" dirty="0"/>
              <a:t>-3</a:t>
            </a:r>
            <a:r>
              <a:rPr lang="en-US" altLang="zh-CN" dirty="0"/>
              <a:t> = -0.84375/8 = -0.10546875</a:t>
            </a:r>
            <a:endParaRPr lang="zh-CN" altLang="zh-CN" dirty="0"/>
          </a:p>
        </p:txBody>
      </p:sp>
    </p:spTree>
    <p:extLst>
      <p:ext uri="{BB962C8B-B14F-4D97-AF65-F5344CB8AC3E}">
        <p14:creationId xmlns:p14="http://schemas.microsoft.com/office/powerpoint/2010/main" val="36583085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a:t>负数的运算与</a:t>
            </a:r>
            <a:r>
              <a:rPr lang="zh-CN" altLang="zh-CN" b="1" dirty="0" smtClean="0"/>
              <a:t>存储</a:t>
            </a:r>
            <a:endParaRPr lang="en-US" altLang="zh-CN" b="1" dirty="0" smtClean="0"/>
          </a:p>
          <a:p>
            <a:pPr marL="301943" lvl="1" indent="0">
              <a:buNone/>
            </a:pPr>
            <a:r>
              <a:rPr lang="en-US" altLang="zh-CN" dirty="0" smtClean="0"/>
              <a:t>        </a:t>
            </a:r>
            <a:r>
              <a:rPr lang="zh-CN" altLang="zh-CN" dirty="0" smtClean="0"/>
              <a:t>由于</a:t>
            </a:r>
            <a:r>
              <a:rPr lang="en-US" altLang="zh-CN" dirty="0"/>
              <a:t>CPU</a:t>
            </a:r>
            <a:r>
              <a:rPr lang="zh-CN" altLang="zh-CN" dirty="0"/>
              <a:t>中的算术逻辑部件</a:t>
            </a:r>
            <a:r>
              <a:rPr lang="en-US" altLang="zh-CN" dirty="0"/>
              <a:t>(Arithmetic and Logic Unit</a:t>
            </a:r>
            <a:r>
              <a:rPr lang="zh-CN" altLang="zh-CN" dirty="0"/>
              <a:t>，</a:t>
            </a:r>
            <a:r>
              <a:rPr lang="en-US" altLang="zh-CN" dirty="0"/>
              <a:t>ALU)</a:t>
            </a:r>
            <a:r>
              <a:rPr lang="zh-CN" altLang="zh-CN" dirty="0"/>
              <a:t>只完成加法运算，因此，其它的算术运算</a:t>
            </a:r>
            <a:r>
              <a:rPr lang="zh-CN" altLang="zh-CN" dirty="0" smtClean="0"/>
              <a:t>诸如减法</a:t>
            </a:r>
            <a:r>
              <a:rPr lang="zh-CN" altLang="zh-CN" dirty="0"/>
              <a:t>、乘法和除法都需要转换成加法来实现</a:t>
            </a:r>
            <a:r>
              <a:rPr lang="zh-CN" altLang="zh-CN" dirty="0" smtClean="0"/>
              <a:t>。</a:t>
            </a:r>
            <a:endParaRPr lang="en-US" altLang="zh-CN" dirty="0" smtClean="0"/>
          </a:p>
          <a:p>
            <a:pPr marL="301943" lvl="1" indent="0">
              <a:buNone/>
            </a:pPr>
            <a:r>
              <a:rPr lang="en-US" altLang="zh-CN" dirty="0" smtClean="0"/>
              <a:t>        </a:t>
            </a:r>
            <a:r>
              <a:rPr lang="zh-CN" altLang="zh-CN" dirty="0" smtClean="0"/>
              <a:t>在</a:t>
            </a:r>
            <a:r>
              <a:rPr lang="zh-CN" altLang="zh-CN" dirty="0"/>
              <a:t>计算机中，数据需要被符号化处理，称为机器</a:t>
            </a:r>
            <a:r>
              <a:rPr lang="zh-CN" altLang="zh-CN" dirty="0" smtClean="0"/>
              <a:t>数</a:t>
            </a:r>
            <a:r>
              <a:rPr lang="zh-CN" altLang="en-US" dirty="0" smtClean="0"/>
              <a:t>。</a:t>
            </a:r>
            <a:r>
              <a:rPr lang="zh-CN" altLang="zh-CN" dirty="0" smtClean="0"/>
              <a:t>这种</a:t>
            </a:r>
            <a:r>
              <a:rPr lang="zh-CN" altLang="zh-CN" dirty="0"/>
              <a:t>处理的好处是补码可以将符号位和其它位统一处理。而符号化处理需要</a:t>
            </a:r>
            <a:r>
              <a:rPr lang="zh-CN" altLang="zh-CN"/>
              <a:t>涉及</a:t>
            </a:r>
            <a:r>
              <a:rPr lang="zh-CN" altLang="zh-CN" smtClean="0"/>
              <a:t>到</a:t>
            </a:r>
            <a:r>
              <a:rPr lang="zh-CN" altLang="en-US" smtClean="0"/>
              <a:t>数的</a:t>
            </a:r>
            <a:r>
              <a:rPr lang="zh-CN" altLang="zh-CN" smtClean="0"/>
              <a:t>原</a:t>
            </a:r>
            <a:r>
              <a:rPr lang="zh-CN" altLang="zh-CN" dirty="0"/>
              <a:t>码、反码和补码</a:t>
            </a:r>
            <a:r>
              <a:rPr lang="zh-CN" altLang="zh-CN"/>
              <a:t>的</a:t>
            </a:r>
            <a:r>
              <a:rPr lang="zh-CN" altLang="zh-CN" smtClean="0"/>
              <a:t>概念</a:t>
            </a:r>
            <a:r>
              <a:rPr lang="zh-CN" altLang="en-US" smtClean="0"/>
              <a:t>以及计算</a:t>
            </a:r>
            <a:r>
              <a:rPr lang="zh-CN" altLang="zh-CN" smtClean="0"/>
              <a:t>。</a:t>
            </a: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7141972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zh-CN" altLang="zh-CN" b="1" dirty="0"/>
              <a:t>补码的运算规则</a:t>
            </a:r>
            <a:endParaRPr lang="zh-CN" altLang="zh-CN" dirty="0"/>
          </a:p>
          <a:p>
            <a:pPr lvl="2"/>
            <a:r>
              <a:rPr lang="zh-CN" altLang="zh-CN" b="1" dirty="0"/>
              <a:t>补码加法：</a:t>
            </a:r>
            <a:r>
              <a:rPr lang="zh-CN" altLang="zh-CN" dirty="0"/>
              <a:t>两个数和的补码等于这两个数的补码的和，即：</a:t>
            </a:r>
          </a:p>
          <a:p>
            <a:pPr marL="0" indent="0">
              <a:buNone/>
            </a:pPr>
            <a:r>
              <a:rPr lang="en-US" altLang="zh-CN" dirty="0" smtClean="0"/>
              <a:t>  </a:t>
            </a:r>
            <a:r>
              <a:rPr lang="en-US" altLang="zh-CN" dirty="0"/>
              <a:t>		</a:t>
            </a:r>
            <a:r>
              <a:rPr lang="en-US" altLang="zh-CN" b="1" dirty="0" smtClean="0"/>
              <a:t>[</a:t>
            </a:r>
            <a:r>
              <a:rPr lang="en-US" altLang="zh-CN" b="1" dirty="0"/>
              <a:t>X+Y]</a:t>
            </a:r>
            <a:r>
              <a:rPr lang="zh-CN" altLang="zh-CN" b="1" baseline="-25000" dirty="0"/>
              <a:t>补</a:t>
            </a:r>
            <a:r>
              <a:rPr lang="en-US" altLang="zh-CN" b="1" dirty="0"/>
              <a:t> = [X]</a:t>
            </a:r>
            <a:r>
              <a:rPr lang="zh-CN" altLang="zh-CN" b="1" baseline="-25000" dirty="0"/>
              <a:t>补</a:t>
            </a:r>
            <a:r>
              <a:rPr lang="en-US" altLang="zh-CN" b="1" dirty="0"/>
              <a:t> + [Y]</a:t>
            </a:r>
            <a:r>
              <a:rPr lang="zh-CN" altLang="zh-CN" b="1" baseline="-25000" dirty="0"/>
              <a:t>补</a:t>
            </a:r>
            <a:endParaRPr lang="zh-CN" altLang="zh-CN" dirty="0"/>
          </a:p>
          <a:p>
            <a:pPr lvl="2"/>
            <a:r>
              <a:rPr lang="zh-CN" altLang="zh-CN" b="1" dirty="0"/>
              <a:t>补码减法：</a:t>
            </a:r>
            <a:r>
              <a:rPr lang="zh-CN" altLang="zh-CN" dirty="0"/>
              <a:t>两个数差的补码等于这两个数的补码的差，也等于一个数的补码加上另一个负数的补码，即： </a:t>
            </a:r>
            <a:r>
              <a:rPr lang="en-US" altLang="zh-CN" sz="2400" b="1" dirty="0" smtClean="0"/>
              <a:t>                                    </a:t>
            </a:r>
          </a:p>
          <a:p>
            <a:pPr marL="627063" lvl="2" indent="0">
              <a:buNone/>
            </a:pPr>
            <a:r>
              <a:rPr lang="en-US" altLang="zh-CN" sz="2400" b="1" dirty="0"/>
              <a:t> </a:t>
            </a:r>
            <a:r>
              <a:rPr lang="en-US" altLang="zh-CN" sz="2400" b="1" dirty="0" smtClean="0"/>
              <a:t>               [</a:t>
            </a:r>
            <a:r>
              <a:rPr lang="en-US" altLang="zh-CN" sz="2400" b="1" dirty="0"/>
              <a:t>X-Y]</a:t>
            </a:r>
            <a:r>
              <a:rPr lang="zh-CN" altLang="zh-CN" sz="2400" b="1" baseline="-25000" dirty="0"/>
              <a:t>补</a:t>
            </a:r>
            <a:r>
              <a:rPr lang="en-US" altLang="zh-CN" sz="2400" b="1" dirty="0"/>
              <a:t> = [X]</a:t>
            </a:r>
            <a:r>
              <a:rPr lang="zh-CN" altLang="zh-CN" sz="2400" b="1" baseline="-25000" dirty="0"/>
              <a:t>补</a:t>
            </a:r>
            <a:r>
              <a:rPr lang="en-US" altLang="zh-CN" sz="2400" b="1" dirty="0"/>
              <a:t> - [Y]</a:t>
            </a:r>
            <a:r>
              <a:rPr lang="zh-CN" altLang="zh-CN" sz="2400" b="1" baseline="-25000" dirty="0"/>
              <a:t>补</a:t>
            </a:r>
            <a:r>
              <a:rPr lang="en-US" altLang="zh-CN" sz="2400" b="1" dirty="0"/>
              <a:t> = [X]</a:t>
            </a:r>
            <a:r>
              <a:rPr lang="zh-CN" altLang="zh-CN" sz="2400" b="1" baseline="-25000" dirty="0"/>
              <a:t>补</a:t>
            </a:r>
            <a:r>
              <a:rPr lang="en-US" altLang="zh-CN" sz="2400" b="1" dirty="0"/>
              <a:t> + [-Y]</a:t>
            </a:r>
            <a:r>
              <a:rPr lang="zh-CN" altLang="zh-CN" sz="2400" b="1" baseline="-25000" dirty="0"/>
              <a:t>补</a:t>
            </a:r>
            <a:endParaRPr lang="zh-CN" altLang="zh-CN" sz="2400" dirty="0"/>
          </a:p>
          <a:p>
            <a:pPr lvl="2"/>
            <a:r>
              <a:rPr lang="zh-CN" altLang="zh-CN" b="1" dirty="0" smtClean="0"/>
              <a:t>还原</a:t>
            </a:r>
            <a:r>
              <a:rPr lang="zh-CN" altLang="zh-CN" b="1" dirty="0"/>
              <a:t>计算：</a:t>
            </a:r>
            <a:r>
              <a:rPr lang="zh-CN" altLang="zh-CN" dirty="0"/>
              <a:t>补码的补码等于原码。即：</a:t>
            </a:r>
          </a:p>
          <a:p>
            <a:pPr marL="0" indent="0">
              <a:buNone/>
            </a:pPr>
            <a:r>
              <a:rPr lang="en-US" altLang="zh-CN" dirty="0"/>
              <a:t>		</a:t>
            </a:r>
            <a:r>
              <a:rPr lang="en-US" altLang="zh-CN" b="1" dirty="0"/>
              <a:t>[[Z]</a:t>
            </a:r>
            <a:r>
              <a:rPr lang="zh-CN" altLang="zh-CN" b="1" baseline="-25000" dirty="0"/>
              <a:t>补</a:t>
            </a:r>
            <a:r>
              <a:rPr lang="en-US" altLang="zh-CN" b="1" dirty="0"/>
              <a:t>]</a:t>
            </a:r>
            <a:r>
              <a:rPr lang="en-US" altLang="zh-CN" b="1" baseline="-25000" dirty="0"/>
              <a:t> </a:t>
            </a:r>
            <a:r>
              <a:rPr lang="zh-CN" altLang="zh-CN" b="1" baseline="-25000" dirty="0"/>
              <a:t>补</a:t>
            </a:r>
            <a:r>
              <a:rPr lang="en-US" altLang="zh-CN" b="1" dirty="0"/>
              <a:t>= [Z]</a:t>
            </a:r>
            <a:r>
              <a:rPr lang="zh-CN" altLang="zh-CN" b="1" baseline="-25000" dirty="0"/>
              <a:t>原</a:t>
            </a:r>
            <a:endParaRPr lang="zh-CN" altLang="zh-CN" dirty="0"/>
          </a:p>
          <a:p>
            <a:pPr lvl="2"/>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1785587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zh-CN" altLang="zh-CN" b="1" dirty="0"/>
              <a:t>数的原</a:t>
            </a:r>
            <a:r>
              <a:rPr lang="zh-CN" altLang="zh-CN" b="1" dirty="0" smtClean="0"/>
              <a:t>码</a:t>
            </a:r>
            <a:endParaRPr lang="en-US" altLang="zh-CN" b="1" dirty="0" smtClean="0"/>
          </a:p>
          <a:p>
            <a:pPr marL="627063" lvl="2" indent="0">
              <a:buNone/>
            </a:pPr>
            <a:r>
              <a:rPr lang="en-US" altLang="zh-CN" dirty="0" smtClean="0"/>
              <a:t>          </a:t>
            </a:r>
            <a:r>
              <a:rPr lang="zh-CN" altLang="zh-CN" dirty="0" smtClean="0"/>
              <a:t>在</a:t>
            </a:r>
            <a:r>
              <a:rPr lang="zh-CN" altLang="zh-CN" dirty="0"/>
              <a:t>二进制数中，用最高位表示符号，其余位表示数值有效位，这种带符号数的表示方法称为原码表示法。其中，最高位为“</a:t>
            </a:r>
            <a:r>
              <a:rPr lang="en-US" altLang="zh-CN" dirty="0"/>
              <a:t>0</a:t>
            </a:r>
            <a:r>
              <a:rPr lang="zh-CN" altLang="zh-CN" dirty="0"/>
              <a:t>”表示正数，最高位为“</a:t>
            </a:r>
            <a:r>
              <a:rPr lang="en-US" altLang="zh-CN" dirty="0"/>
              <a:t>1</a:t>
            </a:r>
            <a:r>
              <a:rPr lang="zh-CN" altLang="zh-CN" dirty="0"/>
              <a:t>”表示负数</a:t>
            </a:r>
            <a:r>
              <a:rPr lang="zh-CN" altLang="zh-CN" dirty="0" smtClean="0"/>
              <a:t>。</a:t>
            </a:r>
            <a:endParaRPr lang="en-US" altLang="zh-CN" dirty="0" smtClean="0"/>
          </a:p>
          <a:p>
            <a:pPr marL="0" indent="0">
              <a:buNone/>
            </a:pPr>
            <a:r>
              <a:rPr lang="zh-CN" altLang="zh-CN" dirty="0"/>
              <a:t>例</a:t>
            </a:r>
            <a:r>
              <a:rPr lang="en-US" altLang="zh-CN" dirty="0"/>
              <a:t>2</a:t>
            </a:r>
            <a:r>
              <a:rPr lang="zh-CN" altLang="zh-CN" dirty="0"/>
              <a:t>－</a:t>
            </a:r>
            <a:r>
              <a:rPr lang="en-US" altLang="zh-CN" dirty="0"/>
              <a:t>1</a:t>
            </a:r>
            <a:r>
              <a:rPr lang="zh-CN" altLang="zh-CN" dirty="0"/>
              <a:t>：设有两个十进制数</a:t>
            </a:r>
            <a:r>
              <a:rPr lang="en-US" altLang="zh-CN" dirty="0"/>
              <a:t>x</a:t>
            </a:r>
            <a:r>
              <a:rPr lang="en-US" altLang="zh-CN" baseline="-25000" dirty="0"/>
              <a:t>1</a:t>
            </a:r>
            <a:r>
              <a:rPr lang="en-US" altLang="zh-CN" dirty="0"/>
              <a:t>=90</a:t>
            </a:r>
            <a:r>
              <a:rPr lang="zh-CN" altLang="zh-CN" dirty="0"/>
              <a:t>，</a:t>
            </a:r>
            <a:r>
              <a:rPr lang="en-US" altLang="zh-CN" dirty="0"/>
              <a:t>x</a:t>
            </a:r>
            <a:r>
              <a:rPr lang="en-US" altLang="zh-CN" baseline="-25000" dirty="0"/>
              <a:t>2</a:t>
            </a:r>
            <a:r>
              <a:rPr lang="en-US" altLang="zh-CN" dirty="0"/>
              <a:t>= -90</a:t>
            </a:r>
            <a:r>
              <a:rPr lang="zh-CN" altLang="zh-CN" dirty="0"/>
              <a:t>，求这两个十进制数的</a:t>
            </a:r>
            <a:r>
              <a:rPr lang="en-US" altLang="zh-CN" dirty="0"/>
              <a:t>2</a:t>
            </a:r>
            <a:r>
              <a:rPr lang="zh-CN" altLang="zh-CN" dirty="0"/>
              <a:t>个字节</a:t>
            </a:r>
            <a:r>
              <a:rPr lang="en-US" altLang="zh-CN" dirty="0" smtClean="0"/>
              <a:t>(16</a:t>
            </a:r>
            <a:r>
              <a:rPr lang="zh-CN" altLang="zh-CN" dirty="0"/>
              <a:t>个</a:t>
            </a:r>
            <a:r>
              <a:rPr lang="zh-CN" altLang="zh-CN" dirty="0" smtClean="0"/>
              <a:t>二进制位</a:t>
            </a:r>
            <a:r>
              <a:rPr lang="en-US" altLang="zh-CN" dirty="0" smtClean="0"/>
              <a:t>)</a:t>
            </a:r>
            <a:r>
              <a:rPr lang="zh-CN" altLang="zh-CN" dirty="0"/>
              <a:t>的原码。</a:t>
            </a:r>
          </a:p>
          <a:p>
            <a:pPr marL="0" indent="0">
              <a:buNone/>
            </a:pPr>
            <a:r>
              <a:rPr lang="zh-CN" altLang="zh-CN" dirty="0"/>
              <a:t>解：</a:t>
            </a:r>
          </a:p>
          <a:p>
            <a:pPr marL="0" indent="0">
              <a:buNone/>
            </a:pPr>
            <a:r>
              <a:rPr lang="en-US" altLang="zh-CN" dirty="0" smtClean="0"/>
              <a:t>             [</a:t>
            </a:r>
            <a:r>
              <a:rPr lang="en-US" altLang="zh-CN" dirty="0"/>
              <a:t>x1]</a:t>
            </a:r>
            <a:r>
              <a:rPr lang="zh-CN" altLang="zh-CN" baseline="-25000" dirty="0"/>
              <a:t>原</a:t>
            </a:r>
            <a:r>
              <a:rPr lang="zh-CN" altLang="zh-CN" dirty="0"/>
              <a:t>＝</a:t>
            </a:r>
            <a:r>
              <a:rPr lang="en-US" altLang="zh-CN" dirty="0"/>
              <a:t>[90]</a:t>
            </a:r>
            <a:r>
              <a:rPr lang="zh-CN" altLang="zh-CN" baseline="-25000" dirty="0"/>
              <a:t>原</a:t>
            </a:r>
            <a:r>
              <a:rPr lang="zh-CN" altLang="zh-CN" dirty="0"/>
              <a:t>＝</a:t>
            </a:r>
            <a:r>
              <a:rPr lang="en-US" altLang="zh-CN" dirty="0"/>
              <a:t>(0000000001011010)</a:t>
            </a:r>
            <a:r>
              <a:rPr lang="en-US" altLang="zh-CN" baseline="-25000" dirty="0"/>
              <a:t> 2</a:t>
            </a:r>
            <a:endParaRPr lang="zh-CN" altLang="zh-CN" dirty="0"/>
          </a:p>
          <a:p>
            <a:pPr marL="0" indent="0">
              <a:buNone/>
            </a:pPr>
            <a:r>
              <a:rPr lang="en-US" altLang="zh-CN" dirty="0" smtClean="0"/>
              <a:t>            [</a:t>
            </a:r>
            <a:r>
              <a:rPr lang="en-US" altLang="zh-CN" dirty="0"/>
              <a:t>x2]</a:t>
            </a:r>
            <a:r>
              <a:rPr lang="zh-CN" altLang="zh-CN" baseline="-25000" dirty="0"/>
              <a:t>原</a:t>
            </a:r>
            <a:r>
              <a:rPr lang="zh-CN" altLang="zh-CN" dirty="0"/>
              <a:t>＝</a:t>
            </a:r>
            <a:r>
              <a:rPr lang="en-US" altLang="zh-CN" dirty="0"/>
              <a:t>[-90]</a:t>
            </a:r>
            <a:r>
              <a:rPr lang="zh-CN" altLang="zh-CN" baseline="-25000" dirty="0"/>
              <a:t>原</a:t>
            </a:r>
            <a:r>
              <a:rPr lang="zh-CN" altLang="zh-CN" dirty="0"/>
              <a:t>＝</a:t>
            </a:r>
            <a:r>
              <a:rPr lang="en-US" altLang="zh-CN" dirty="0"/>
              <a:t>(1000000001011010)</a:t>
            </a:r>
            <a:r>
              <a:rPr lang="en-US" altLang="zh-CN" baseline="-25000" dirty="0"/>
              <a:t> 2</a:t>
            </a:r>
            <a:endParaRPr lang="zh-CN" altLang="zh-CN" dirty="0"/>
          </a:p>
          <a:p>
            <a:pPr marL="627063" lvl="2" indent="0">
              <a:buNone/>
            </a:pP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32546040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zh-CN" altLang="zh-CN" b="1" dirty="0"/>
              <a:t>数的</a:t>
            </a:r>
            <a:r>
              <a:rPr lang="zh-CN" altLang="zh-CN" b="1" dirty="0" smtClean="0"/>
              <a:t>反码</a:t>
            </a:r>
            <a:endParaRPr lang="en-US" altLang="zh-CN" b="1" dirty="0" smtClean="0"/>
          </a:p>
          <a:p>
            <a:pPr marL="627063" lvl="2" indent="0">
              <a:buNone/>
            </a:pPr>
            <a:r>
              <a:rPr lang="en-US" altLang="zh-CN" dirty="0" smtClean="0"/>
              <a:t>         </a:t>
            </a:r>
            <a:r>
              <a:rPr lang="zh-CN" altLang="zh-CN" dirty="0" smtClean="0"/>
              <a:t>正数</a:t>
            </a:r>
            <a:r>
              <a:rPr lang="zh-CN" altLang="zh-CN" dirty="0"/>
              <a:t>的反码就是其原码，或者说正数没有反码；负数的反码是其原码除符号位以外其余各位进行按位取反运算后</a:t>
            </a:r>
            <a:r>
              <a:rPr lang="zh-CN" altLang="zh-CN" dirty="0" smtClean="0"/>
              <a:t>所得到</a:t>
            </a:r>
            <a:r>
              <a:rPr lang="zh-CN" altLang="zh-CN" dirty="0"/>
              <a:t>的数</a:t>
            </a:r>
            <a:r>
              <a:rPr lang="en-US" altLang="zh-CN" dirty="0"/>
              <a:t>(</a:t>
            </a:r>
            <a:r>
              <a:rPr lang="zh-CN" altLang="zh-CN" dirty="0"/>
              <a:t>仍是一个负数</a:t>
            </a:r>
            <a:r>
              <a:rPr lang="en-US" altLang="zh-CN" dirty="0"/>
              <a:t>)</a:t>
            </a:r>
            <a:r>
              <a:rPr lang="zh-CN" altLang="zh-CN" dirty="0" smtClean="0"/>
              <a:t>。</a:t>
            </a:r>
            <a:endParaRPr lang="en-US" altLang="zh-CN" dirty="0" smtClean="0"/>
          </a:p>
          <a:p>
            <a:pPr marL="0" indent="0">
              <a:buNone/>
            </a:pPr>
            <a:r>
              <a:rPr lang="zh-CN" altLang="zh-CN" dirty="0"/>
              <a:t>例</a:t>
            </a:r>
            <a:r>
              <a:rPr lang="en-US" altLang="zh-CN" dirty="0"/>
              <a:t>2</a:t>
            </a:r>
            <a:r>
              <a:rPr lang="zh-CN" altLang="zh-CN" dirty="0"/>
              <a:t>－</a:t>
            </a:r>
            <a:r>
              <a:rPr lang="en-US" altLang="zh-CN" dirty="0"/>
              <a:t>2</a:t>
            </a:r>
            <a:r>
              <a:rPr lang="zh-CN" altLang="zh-CN" dirty="0"/>
              <a:t>设有两个十进制数</a:t>
            </a:r>
            <a:r>
              <a:rPr lang="en-US" altLang="zh-CN" dirty="0"/>
              <a:t>x</a:t>
            </a:r>
            <a:r>
              <a:rPr lang="en-US" altLang="zh-CN" baseline="-25000" dirty="0"/>
              <a:t>1</a:t>
            </a:r>
            <a:r>
              <a:rPr lang="en-US" altLang="zh-CN" dirty="0"/>
              <a:t>=90</a:t>
            </a:r>
            <a:r>
              <a:rPr lang="zh-CN" altLang="zh-CN" dirty="0"/>
              <a:t>，</a:t>
            </a:r>
            <a:r>
              <a:rPr lang="en-US" altLang="zh-CN" dirty="0"/>
              <a:t>x</a:t>
            </a:r>
            <a:r>
              <a:rPr lang="en-US" altLang="zh-CN" baseline="-25000" dirty="0"/>
              <a:t>2</a:t>
            </a:r>
            <a:r>
              <a:rPr lang="en-US" altLang="zh-CN" dirty="0"/>
              <a:t>= -90</a:t>
            </a:r>
            <a:r>
              <a:rPr lang="zh-CN" altLang="zh-CN" dirty="0"/>
              <a:t>，求这两个十进制数的</a:t>
            </a:r>
            <a:r>
              <a:rPr lang="en-US" altLang="zh-CN" dirty="0"/>
              <a:t>2</a:t>
            </a:r>
            <a:r>
              <a:rPr lang="zh-CN" altLang="zh-CN" dirty="0"/>
              <a:t>个字节</a:t>
            </a:r>
            <a:r>
              <a:rPr lang="en-US" altLang="zh-CN" dirty="0" smtClean="0"/>
              <a:t>(16</a:t>
            </a:r>
            <a:r>
              <a:rPr lang="zh-CN" altLang="zh-CN" dirty="0"/>
              <a:t>个</a:t>
            </a:r>
            <a:r>
              <a:rPr lang="zh-CN" altLang="zh-CN" dirty="0" smtClean="0"/>
              <a:t>二进制位</a:t>
            </a:r>
            <a:r>
              <a:rPr lang="en-US" altLang="zh-CN" dirty="0" smtClean="0"/>
              <a:t>)</a:t>
            </a:r>
            <a:r>
              <a:rPr lang="zh-CN" altLang="zh-CN" dirty="0"/>
              <a:t>的反码。</a:t>
            </a:r>
          </a:p>
          <a:p>
            <a:pPr marL="0" indent="0">
              <a:buNone/>
            </a:pPr>
            <a:r>
              <a:rPr lang="zh-CN" altLang="zh-CN" dirty="0"/>
              <a:t>解：</a:t>
            </a:r>
          </a:p>
          <a:p>
            <a:pPr marL="0" indent="0">
              <a:buNone/>
            </a:pPr>
            <a:r>
              <a:rPr lang="en-US" altLang="zh-CN" dirty="0"/>
              <a:t>	[x1]</a:t>
            </a:r>
            <a:r>
              <a:rPr lang="zh-CN" altLang="zh-CN" baseline="-25000" dirty="0"/>
              <a:t>反</a:t>
            </a:r>
            <a:r>
              <a:rPr lang="zh-CN" altLang="zh-CN" dirty="0"/>
              <a:t>＝</a:t>
            </a:r>
            <a:r>
              <a:rPr lang="en-US" altLang="zh-CN" dirty="0"/>
              <a:t>[90]</a:t>
            </a:r>
            <a:r>
              <a:rPr lang="zh-CN" altLang="zh-CN" baseline="-25000" dirty="0"/>
              <a:t>反</a:t>
            </a:r>
            <a:r>
              <a:rPr lang="zh-CN" altLang="zh-CN" dirty="0"/>
              <a:t>＝</a:t>
            </a:r>
            <a:r>
              <a:rPr lang="en-US" altLang="zh-CN" dirty="0"/>
              <a:t>(0000000001011010)</a:t>
            </a:r>
            <a:r>
              <a:rPr lang="en-US" altLang="zh-CN" baseline="-25000" dirty="0"/>
              <a:t> 2</a:t>
            </a:r>
            <a:endParaRPr lang="zh-CN" altLang="zh-CN" dirty="0"/>
          </a:p>
          <a:p>
            <a:pPr marL="0" indent="0">
              <a:buNone/>
            </a:pPr>
            <a:r>
              <a:rPr lang="en-US" altLang="zh-CN" dirty="0" smtClean="0"/>
              <a:t>             [</a:t>
            </a:r>
            <a:r>
              <a:rPr lang="en-US" altLang="zh-CN" dirty="0"/>
              <a:t>x2]</a:t>
            </a:r>
            <a:r>
              <a:rPr lang="zh-CN" altLang="zh-CN" baseline="-25000" dirty="0"/>
              <a:t>反</a:t>
            </a:r>
            <a:r>
              <a:rPr lang="zh-CN" altLang="zh-CN" dirty="0"/>
              <a:t>＝</a:t>
            </a:r>
            <a:r>
              <a:rPr lang="en-US" altLang="zh-CN" dirty="0"/>
              <a:t>[-90]</a:t>
            </a:r>
            <a:r>
              <a:rPr lang="zh-CN" altLang="zh-CN" baseline="-25000" dirty="0"/>
              <a:t>反</a:t>
            </a:r>
            <a:r>
              <a:rPr lang="zh-CN" altLang="zh-CN" dirty="0"/>
              <a:t>＝</a:t>
            </a:r>
            <a:r>
              <a:rPr lang="en-US" altLang="zh-CN" dirty="0"/>
              <a:t>(1111111110100101)</a:t>
            </a:r>
            <a:r>
              <a:rPr lang="en-US" altLang="zh-CN" baseline="-25000" dirty="0"/>
              <a:t> 2</a:t>
            </a:r>
            <a:endParaRPr lang="zh-CN" altLang="zh-CN" dirty="0"/>
          </a:p>
          <a:p>
            <a:pPr marL="627063" lvl="2" indent="0">
              <a:buNone/>
            </a:pP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40045096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a:t>数的</a:t>
            </a:r>
            <a:r>
              <a:rPr lang="zh-CN" altLang="zh-CN" b="1" dirty="0" smtClean="0"/>
              <a:t>补码</a:t>
            </a:r>
            <a:endParaRPr lang="en-US" altLang="zh-CN" b="1" dirty="0" smtClean="0"/>
          </a:p>
          <a:p>
            <a:pPr marL="581343" lvl="2" indent="0">
              <a:buNone/>
            </a:pPr>
            <a:r>
              <a:rPr lang="zh-CN" altLang="zh-CN" dirty="0" smtClean="0"/>
              <a:t>正数的</a:t>
            </a:r>
            <a:r>
              <a:rPr lang="zh-CN" altLang="zh-CN" dirty="0"/>
              <a:t>补码与其原码相同；</a:t>
            </a:r>
            <a:r>
              <a:rPr lang="zh-CN" altLang="zh-CN" dirty="0" smtClean="0"/>
              <a:t>若负</a:t>
            </a:r>
            <a:r>
              <a:rPr lang="zh-CN" altLang="en-US" dirty="0" smtClean="0"/>
              <a:t>数的</a:t>
            </a:r>
            <a:r>
              <a:rPr lang="zh-CN" altLang="zh-CN" dirty="0" smtClean="0"/>
              <a:t>补码</a:t>
            </a:r>
            <a:r>
              <a:rPr lang="zh-CN" altLang="zh-CN" dirty="0"/>
              <a:t>等于其反码加</a:t>
            </a:r>
            <a:r>
              <a:rPr lang="en-US" altLang="zh-CN" dirty="0"/>
              <a:t>1</a:t>
            </a:r>
            <a:r>
              <a:rPr lang="zh-CN" altLang="zh-CN" dirty="0"/>
              <a:t>。</a:t>
            </a:r>
          </a:p>
          <a:p>
            <a:pPr marL="0" indent="0">
              <a:buNone/>
            </a:pPr>
            <a:r>
              <a:rPr lang="zh-CN" altLang="zh-CN" dirty="0"/>
              <a:t>例</a:t>
            </a:r>
            <a:r>
              <a:rPr lang="en-US" altLang="zh-CN" dirty="0"/>
              <a:t>2</a:t>
            </a:r>
            <a:r>
              <a:rPr lang="zh-CN" altLang="zh-CN" dirty="0"/>
              <a:t>－</a:t>
            </a:r>
            <a:r>
              <a:rPr lang="en-US" altLang="zh-CN" dirty="0"/>
              <a:t>3 </a:t>
            </a:r>
            <a:r>
              <a:rPr lang="zh-CN" altLang="zh-CN" dirty="0"/>
              <a:t>设</a:t>
            </a:r>
            <a:r>
              <a:rPr lang="en-US" altLang="zh-CN" dirty="0"/>
              <a:t>x= -90</a:t>
            </a:r>
            <a:r>
              <a:rPr lang="zh-CN" altLang="zh-CN" dirty="0"/>
              <a:t>，求这个十进制数的</a:t>
            </a:r>
            <a:r>
              <a:rPr lang="en-US" altLang="zh-CN" dirty="0"/>
              <a:t>2</a:t>
            </a:r>
            <a:r>
              <a:rPr lang="zh-CN" altLang="zh-CN" dirty="0"/>
              <a:t>个字节</a:t>
            </a:r>
            <a:r>
              <a:rPr lang="en-US" altLang="zh-CN" dirty="0" smtClean="0"/>
              <a:t>(16</a:t>
            </a:r>
            <a:r>
              <a:rPr lang="zh-CN" altLang="zh-CN" dirty="0"/>
              <a:t>个</a:t>
            </a:r>
            <a:r>
              <a:rPr lang="zh-CN" altLang="zh-CN" dirty="0" smtClean="0"/>
              <a:t>二进制位</a:t>
            </a:r>
            <a:r>
              <a:rPr lang="en-US" altLang="zh-CN" dirty="0" smtClean="0"/>
              <a:t>)</a:t>
            </a:r>
            <a:r>
              <a:rPr lang="zh-CN" altLang="zh-CN" dirty="0"/>
              <a:t>的补码。</a:t>
            </a:r>
          </a:p>
          <a:p>
            <a:pPr marL="0" indent="0">
              <a:buNone/>
            </a:pPr>
            <a:r>
              <a:rPr lang="zh-CN" altLang="en-US" dirty="0" smtClean="0"/>
              <a:t>解：</a:t>
            </a:r>
            <a:endParaRPr lang="en-US" altLang="zh-CN" dirty="0" smtClean="0"/>
          </a:p>
          <a:p>
            <a:pPr marL="0" indent="0">
              <a:buNone/>
            </a:pPr>
            <a:r>
              <a:rPr lang="en-US" altLang="zh-CN" dirty="0" smtClean="0"/>
              <a:t>                 [</a:t>
            </a:r>
            <a:r>
              <a:rPr lang="en-US" altLang="zh-CN" dirty="0"/>
              <a:t>x]</a:t>
            </a:r>
            <a:r>
              <a:rPr lang="zh-CN" altLang="zh-CN" baseline="-25000" dirty="0"/>
              <a:t>原</a:t>
            </a:r>
            <a:r>
              <a:rPr lang="en-US" altLang="zh-CN" dirty="0"/>
              <a:t>=[-90]</a:t>
            </a:r>
            <a:r>
              <a:rPr lang="zh-CN" altLang="zh-CN" baseline="-25000" dirty="0"/>
              <a:t>原</a:t>
            </a:r>
            <a:r>
              <a:rPr lang="zh-CN" altLang="zh-CN" dirty="0"/>
              <a:t>＝</a:t>
            </a:r>
            <a:r>
              <a:rPr lang="en-US" altLang="zh-CN" dirty="0"/>
              <a:t>(1000000001011010)</a:t>
            </a:r>
            <a:r>
              <a:rPr lang="en-US" altLang="zh-CN" baseline="-25000" dirty="0"/>
              <a:t> 2</a:t>
            </a:r>
            <a:endParaRPr lang="zh-CN" altLang="zh-CN" dirty="0"/>
          </a:p>
          <a:p>
            <a:pPr marL="0" indent="0">
              <a:buNone/>
            </a:pPr>
            <a:r>
              <a:rPr lang="en-US" altLang="zh-CN" dirty="0" smtClean="0"/>
              <a:t>                 [</a:t>
            </a:r>
            <a:r>
              <a:rPr lang="en-US" altLang="zh-CN" dirty="0"/>
              <a:t>x]</a:t>
            </a:r>
            <a:r>
              <a:rPr lang="zh-CN" altLang="zh-CN" baseline="-25000" dirty="0"/>
              <a:t>反</a:t>
            </a:r>
            <a:r>
              <a:rPr lang="en-US" altLang="zh-CN" dirty="0"/>
              <a:t>=[-90]</a:t>
            </a:r>
            <a:r>
              <a:rPr lang="zh-CN" altLang="zh-CN" baseline="-25000" dirty="0"/>
              <a:t>反</a:t>
            </a:r>
            <a:r>
              <a:rPr lang="zh-CN" altLang="zh-CN" dirty="0"/>
              <a:t>＝</a:t>
            </a:r>
            <a:r>
              <a:rPr lang="en-US" altLang="zh-CN" dirty="0"/>
              <a:t>(1111111110100101)</a:t>
            </a:r>
            <a:r>
              <a:rPr lang="en-US" altLang="zh-CN" baseline="-25000" dirty="0"/>
              <a:t> 2</a:t>
            </a:r>
            <a:endParaRPr lang="zh-CN" altLang="zh-CN" dirty="0"/>
          </a:p>
          <a:p>
            <a:pPr marL="0" indent="0">
              <a:buNone/>
            </a:pPr>
            <a:r>
              <a:rPr lang="en-US" altLang="zh-CN" dirty="0" smtClean="0"/>
              <a:t>                 [</a:t>
            </a:r>
            <a:r>
              <a:rPr lang="en-US" altLang="zh-CN" dirty="0"/>
              <a:t>x]</a:t>
            </a:r>
            <a:r>
              <a:rPr lang="zh-CN" altLang="zh-CN" baseline="-25000" dirty="0"/>
              <a:t>补</a:t>
            </a:r>
            <a:r>
              <a:rPr lang="en-US" altLang="zh-CN" dirty="0"/>
              <a:t>=[-90]</a:t>
            </a:r>
            <a:r>
              <a:rPr lang="zh-CN" altLang="zh-CN" baseline="-25000" dirty="0"/>
              <a:t>补</a:t>
            </a:r>
            <a:r>
              <a:rPr lang="zh-CN" altLang="zh-CN" dirty="0"/>
              <a:t>＝</a:t>
            </a:r>
            <a:r>
              <a:rPr lang="en-US" altLang="zh-CN" dirty="0"/>
              <a:t>(1111111110100110)</a:t>
            </a:r>
            <a:r>
              <a:rPr lang="en-US" altLang="zh-CN" baseline="-25000" dirty="0"/>
              <a:t> 2</a:t>
            </a:r>
            <a:endParaRPr lang="zh-CN" altLang="zh-CN" dirty="0"/>
          </a:p>
          <a:p>
            <a:pPr lvl="1"/>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20914500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marL="0" indent="0">
              <a:buNone/>
            </a:pPr>
            <a:r>
              <a:rPr lang="zh-CN" altLang="zh-CN" dirty="0">
                <a:latin typeface="Times New Roman" panose="02020603050405020304" pitchFamily="18" charset="0"/>
                <a:cs typeface="Times New Roman" panose="02020603050405020304" pitchFamily="18" charset="0"/>
              </a:rPr>
              <a:t>例</a:t>
            </a:r>
            <a:r>
              <a:rPr lang="en-US" altLang="zh-CN" dirty="0">
                <a:latin typeface="Times New Roman" panose="02020603050405020304" pitchFamily="18" charset="0"/>
                <a:cs typeface="Times New Roman" panose="02020603050405020304" pitchFamily="18" charset="0"/>
              </a:rPr>
              <a:t>2</a:t>
            </a:r>
            <a:r>
              <a:rPr lang="zh-CN"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4 </a:t>
            </a:r>
            <a:r>
              <a:rPr lang="zh-CN" altLang="zh-CN" dirty="0">
                <a:latin typeface="Times New Roman" panose="02020603050405020304" pitchFamily="18" charset="0"/>
                <a:cs typeface="Times New Roman" panose="02020603050405020304" pitchFamily="18" charset="0"/>
              </a:rPr>
              <a:t>若计算机中，一个整数占</a:t>
            </a:r>
            <a:r>
              <a:rPr lang="en-US" altLang="zh-CN" dirty="0">
                <a:latin typeface="Times New Roman" panose="02020603050405020304" pitchFamily="18" charset="0"/>
                <a:cs typeface="Times New Roman" panose="02020603050405020304" pitchFamily="18" charset="0"/>
              </a:rPr>
              <a:t>4</a:t>
            </a:r>
            <a:r>
              <a:rPr lang="zh-CN" altLang="zh-CN" dirty="0">
                <a:latin typeface="Times New Roman" panose="02020603050405020304" pitchFamily="18" charset="0"/>
                <a:cs typeface="Times New Roman" panose="02020603050405020304" pitchFamily="18" charset="0"/>
              </a:rPr>
              <a:t>个字节。试模拟计算机进行的</a:t>
            </a:r>
            <a:r>
              <a:rPr lang="en-US" altLang="zh-CN" dirty="0">
                <a:latin typeface="Times New Roman" panose="02020603050405020304" pitchFamily="18" charset="0"/>
                <a:cs typeface="Times New Roman" panose="02020603050405020304" pitchFamily="18" charset="0"/>
              </a:rPr>
              <a:t>27-61</a:t>
            </a:r>
            <a:r>
              <a:rPr lang="zh-CN" altLang="zh-CN" dirty="0">
                <a:latin typeface="Times New Roman" panose="02020603050405020304" pitchFamily="18" charset="0"/>
                <a:cs typeface="Times New Roman" panose="02020603050405020304" pitchFamily="18" charset="0"/>
              </a:rPr>
              <a:t>运算。</a:t>
            </a:r>
          </a:p>
          <a:p>
            <a:pPr marL="0" indent="0">
              <a:buNone/>
            </a:pPr>
            <a:r>
              <a:rPr lang="zh-CN" altLang="zh-CN" dirty="0">
                <a:latin typeface="Times New Roman" panose="02020603050405020304" pitchFamily="18" charset="0"/>
                <a:cs typeface="Times New Roman" panose="02020603050405020304" pitchFamily="18" charset="0"/>
              </a:rPr>
              <a:t>解：∵</a:t>
            </a:r>
            <a:r>
              <a:rPr lang="en-US" altLang="zh-CN" dirty="0">
                <a:latin typeface="Times New Roman" panose="02020603050405020304" pitchFamily="18" charset="0"/>
                <a:cs typeface="Times New Roman" panose="02020603050405020304" pitchFamily="18" charset="0"/>
              </a:rPr>
              <a:t>		[27-61]</a:t>
            </a:r>
            <a:r>
              <a:rPr lang="en-US" altLang="zh-CN" baseline="-25000" dirty="0">
                <a:latin typeface="Times New Roman" panose="02020603050405020304" pitchFamily="18" charset="0"/>
                <a:cs typeface="Times New Roman" panose="02020603050405020304" pitchFamily="18" charset="0"/>
              </a:rPr>
              <a:t> </a:t>
            </a:r>
            <a:r>
              <a:rPr lang="zh-CN" altLang="zh-CN" baseline="-25000" dirty="0">
                <a:latin typeface="Times New Roman" panose="02020603050405020304" pitchFamily="18" charset="0"/>
                <a:cs typeface="Times New Roman" panose="02020603050405020304" pitchFamily="18" charset="0"/>
              </a:rPr>
              <a:t>补</a:t>
            </a:r>
            <a:r>
              <a:rPr lang="en-US" altLang="zh-CN" dirty="0">
                <a:latin typeface="Times New Roman" panose="02020603050405020304" pitchFamily="18" charset="0"/>
                <a:cs typeface="Times New Roman" panose="02020603050405020304" pitchFamily="18" charset="0"/>
              </a:rPr>
              <a:t>=[27+(-61)]</a:t>
            </a:r>
            <a:r>
              <a:rPr lang="en-US" altLang="zh-CN" baseline="-25000" dirty="0">
                <a:latin typeface="Times New Roman" panose="02020603050405020304" pitchFamily="18" charset="0"/>
                <a:cs typeface="Times New Roman" panose="02020603050405020304" pitchFamily="18" charset="0"/>
              </a:rPr>
              <a:t> </a:t>
            </a:r>
            <a:r>
              <a:rPr lang="zh-CN" altLang="zh-CN" baseline="-25000" dirty="0">
                <a:latin typeface="Times New Roman" panose="02020603050405020304" pitchFamily="18" charset="0"/>
                <a:cs typeface="Times New Roman" panose="02020603050405020304" pitchFamily="18" charset="0"/>
              </a:rPr>
              <a:t>补</a:t>
            </a:r>
            <a:r>
              <a:rPr lang="en-US" altLang="zh-CN" dirty="0">
                <a:latin typeface="Times New Roman" panose="02020603050405020304" pitchFamily="18" charset="0"/>
                <a:cs typeface="Times New Roman" panose="02020603050405020304" pitchFamily="18" charset="0"/>
              </a:rPr>
              <a:t>=[27]</a:t>
            </a:r>
            <a:r>
              <a:rPr lang="zh-CN" altLang="zh-CN" baseline="-25000" dirty="0">
                <a:latin typeface="Times New Roman" panose="02020603050405020304" pitchFamily="18" charset="0"/>
                <a:cs typeface="Times New Roman" panose="02020603050405020304" pitchFamily="18" charset="0"/>
              </a:rPr>
              <a:t>补</a:t>
            </a:r>
            <a:r>
              <a:rPr lang="en-US" altLang="zh-CN" dirty="0">
                <a:latin typeface="Times New Roman" panose="02020603050405020304" pitchFamily="18" charset="0"/>
                <a:cs typeface="Times New Roman" panose="02020603050405020304" pitchFamily="18" charset="0"/>
              </a:rPr>
              <a:t>+[-61]</a:t>
            </a:r>
            <a:r>
              <a:rPr lang="zh-CN" altLang="zh-CN" baseline="-25000" dirty="0">
                <a:latin typeface="Times New Roman" panose="02020603050405020304" pitchFamily="18" charset="0"/>
                <a:cs typeface="Times New Roman" panose="02020603050405020304" pitchFamily="18" charset="0"/>
              </a:rPr>
              <a:t>补</a:t>
            </a:r>
            <a:endParaRPr lang="zh-CN" altLang="zh-CN" dirty="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27]</a:t>
            </a:r>
            <a:r>
              <a:rPr lang="zh-CN" altLang="zh-CN" baseline="-25000" dirty="0">
                <a:latin typeface="Times New Roman" panose="02020603050405020304" pitchFamily="18" charset="0"/>
                <a:cs typeface="Times New Roman" panose="02020603050405020304" pitchFamily="18" charset="0"/>
              </a:rPr>
              <a:t>原</a:t>
            </a:r>
            <a:r>
              <a:rPr lang="en-US" altLang="zh-CN" dirty="0">
                <a:latin typeface="Times New Roman" panose="02020603050405020304" pitchFamily="18" charset="0"/>
                <a:cs typeface="Times New Roman" panose="02020603050405020304" pitchFamily="18" charset="0"/>
              </a:rPr>
              <a:t>=[27]</a:t>
            </a:r>
            <a:r>
              <a:rPr lang="zh-CN" altLang="zh-CN" baseline="-25000" dirty="0">
                <a:latin typeface="Times New Roman" panose="02020603050405020304" pitchFamily="18" charset="0"/>
                <a:cs typeface="Times New Roman" panose="02020603050405020304" pitchFamily="18" charset="0"/>
              </a:rPr>
              <a:t>补</a:t>
            </a:r>
            <a:r>
              <a:rPr lang="en-US" altLang="zh-CN" baseline="-250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=00000000000000000000000000011011</a:t>
            </a:r>
            <a:endParaRPr lang="zh-CN" altLang="zh-CN" dirty="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61]</a:t>
            </a:r>
            <a:r>
              <a:rPr lang="zh-CN" altLang="zh-CN" baseline="-25000" dirty="0">
                <a:latin typeface="Times New Roman" panose="02020603050405020304" pitchFamily="18" charset="0"/>
                <a:cs typeface="Times New Roman" panose="02020603050405020304" pitchFamily="18" charset="0"/>
              </a:rPr>
              <a:t>原</a:t>
            </a:r>
            <a:r>
              <a:rPr lang="en-US" altLang="zh-CN" baseline="-250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=10000000000000000000000000111101</a:t>
            </a:r>
            <a:endParaRPr lang="zh-CN" altLang="zh-CN" dirty="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61]</a:t>
            </a:r>
            <a:r>
              <a:rPr lang="zh-CN" altLang="zh-CN" baseline="-25000" dirty="0">
                <a:latin typeface="Times New Roman" panose="02020603050405020304" pitchFamily="18" charset="0"/>
                <a:cs typeface="Times New Roman" panose="02020603050405020304" pitchFamily="18" charset="0"/>
              </a:rPr>
              <a:t>反</a:t>
            </a:r>
            <a:r>
              <a:rPr lang="en-US" altLang="zh-CN" baseline="-250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=11111111111111111111111111000010</a:t>
            </a:r>
            <a:endParaRPr lang="zh-CN" altLang="zh-CN" dirty="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61]</a:t>
            </a:r>
            <a:r>
              <a:rPr lang="zh-CN" altLang="zh-CN" baseline="-25000" dirty="0">
                <a:latin typeface="Times New Roman" panose="02020603050405020304" pitchFamily="18" charset="0"/>
                <a:cs typeface="Times New Roman" panose="02020603050405020304" pitchFamily="18" charset="0"/>
              </a:rPr>
              <a:t>补</a:t>
            </a:r>
            <a:r>
              <a:rPr lang="en-US" altLang="zh-CN" baseline="-250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=11111111111111111111111111000011</a:t>
            </a:r>
            <a:endParaRPr lang="zh-CN" altLang="zh-CN" dirty="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zh-CN" altLang="zh-CN" dirty="0" smtClean="0">
                <a:latin typeface="Times New Roman" panose="02020603050405020304" pitchFamily="18" charset="0"/>
                <a:cs typeface="Times New Roman" panose="02020603050405020304" pitchFamily="18" charset="0"/>
              </a:rPr>
              <a:t>∴</a:t>
            </a: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[27]</a:t>
            </a:r>
            <a:r>
              <a:rPr lang="zh-CN" altLang="zh-CN" baseline="-25000" dirty="0">
                <a:latin typeface="Times New Roman" panose="02020603050405020304" pitchFamily="18" charset="0"/>
                <a:cs typeface="Times New Roman" panose="02020603050405020304" pitchFamily="18" charset="0"/>
              </a:rPr>
              <a:t>原</a:t>
            </a:r>
            <a:r>
              <a:rPr lang="en-US" altLang="zh-CN" baseline="-250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=00000000000000000000000000011011</a:t>
            </a:r>
            <a:endParaRPr lang="zh-CN" altLang="zh-CN" dirty="0">
              <a:latin typeface="Times New Roman" panose="02020603050405020304" pitchFamily="18" charset="0"/>
              <a:cs typeface="Times New Roman" panose="02020603050405020304" pitchFamily="18" charset="0"/>
            </a:endParaRPr>
          </a:p>
          <a:p>
            <a:pPr marL="0" indent="0">
              <a:buNone/>
            </a:pPr>
            <a:r>
              <a:rPr lang="en-US" altLang="zh-CN" u="sng" dirty="0">
                <a:latin typeface="Times New Roman" panose="02020603050405020304" pitchFamily="18" charset="0"/>
                <a:cs typeface="Times New Roman" panose="02020603050405020304" pitchFamily="18" charset="0"/>
              </a:rPr>
              <a:t>+	[-61]</a:t>
            </a:r>
            <a:r>
              <a:rPr lang="zh-CN" altLang="zh-CN" u="sng" baseline="-25000" dirty="0">
                <a:latin typeface="Times New Roman" panose="02020603050405020304" pitchFamily="18" charset="0"/>
                <a:cs typeface="Times New Roman" panose="02020603050405020304" pitchFamily="18" charset="0"/>
              </a:rPr>
              <a:t>补 </a:t>
            </a:r>
            <a:r>
              <a:rPr lang="en-US" altLang="zh-CN" u="sng" baseline="-25000" dirty="0" smtClean="0">
                <a:latin typeface="Times New Roman" panose="02020603050405020304" pitchFamily="18" charset="0"/>
                <a:cs typeface="Times New Roman" panose="02020603050405020304" pitchFamily="18" charset="0"/>
              </a:rPr>
              <a:t> </a:t>
            </a:r>
            <a:r>
              <a:rPr lang="en-US" altLang="zh-CN" u="sng" dirty="0" smtClean="0">
                <a:latin typeface="Times New Roman" panose="02020603050405020304" pitchFamily="18" charset="0"/>
                <a:cs typeface="Times New Roman" panose="02020603050405020304" pitchFamily="18" charset="0"/>
              </a:rPr>
              <a:t>=</a:t>
            </a:r>
            <a:r>
              <a:rPr lang="en-US" altLang="zh-CN" u="sng" dirty="0">
                <a:latin typeface="Times New Roman" panose="02020603050405020304" pitchFamily="18" charset="0"/>
                <a:cs typeface="Times New Roman" panose="02020603050405020304" pitchFamily="18" charset="0"/>
              </a:rPr>
              <a:t>11111111111111111111111111000011</a:t>
            </a:r>
            <a:endParaRPr lang="zh-CN" altLang="zh-CN" dirty="0">
              <a:latin typeface="Times New Roman" panose="02020603050405020304" pitchFamily="18" charset="0"/>
              <a:cs typeface="Times New Roman" panose="02020603050405020304" pitchFamily="18" charset="0"/>
            </a:endParaRPr>
          </a:p>
          <a:p>
            <a:pPr marL="0" indent="0">
              <a:buNone/>
            </a:pPr>
            <a:r>
              <a:rPr lang="zh-CN" altLang="zh-CN" dirty="0">
                <a:latin typeface="Times New Roman" panose="02020603050405020304" pitchFamily="18" charset="0"/>
                <a:cs typeface="Times New Roman" panose="02020603050405020304" pitchFamily="18" charset="0"/>
              </a:rPr>
              <a:t>即</a:t>
            </a:r>
            <a:r>
              <a:rPr lang="zh-CN" altLang="zh-CN" dirty="0" smtClean="0">
                <a:latin typeface="Times New Roman" panose="02020603050405020304" pitchFamily="18" charset="0"/>
                <a:cs typeface="Times New Roman" panose="02020603050405020304" pitchFamily="18" charset="0"/>
              </a:rPr>
              <a:t>：</a:t>
            </a: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[27-61]</a:t>
            </a:r>
            <a:r>
              <a:rPr lang="en-US" altLang="zh-CN" baseline="-25000" dirty="0">
                <a:latin typeface="Times New Roman" panose="02020603050405020304" pitchFamily="18" charset="0"/>
                <a:cs typeface="Times New Roman" panose="02020603050405020304" pitchFamily="18" charset="0"/>
              </a:rPr>
              <a:t> </a:t>
            </a:r>
            <a:r>
              <a:rPr lang="zh-CN" altLang="zh-CN" baseline="-25000" dirty="0" smtClean="0">
                <a:latin typeface="Times New Roman" panose="02020603050405020304" pitchFamily="18" charset="0"/>
                <a:cs typeface="Times New Roman" panose="02020603050405020304" pitchFamily="18" charset="0"/>
              </a:rPr>
              <a:t>补</a:t>
            </a:r>
            <a:r>
              <a:rPr lang="en-US" altLang="zh-CN" baseline="-25000" dirty="0" smtClean="0">
                <a:latin typeface="Times New Roman" panose="02020603050405020304" pitchFamily="18" charset="0"/>
                <a:cs typeface="Times New Roman" panose="02020603050405020304" pitchFamily="18" charset="0"/>
              </a:rPr>
              <a:t>  </a:t>
            </a:r>
            <a:r>
              <a:rPr lang="en-US" altLang="zh-CN" dirty="0" smtClean="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11111111111111111111111111011110</a:t>
            </a:r>
            <a:endParaRPr lang="zh-CN" altLang="zh-CN" dirty="0">
              <a:latin typeface="Times New Roman" panose="02020603050405020304" pitchFamily="18" charset="0"/>
              <a:cs typeface="Times New Roman" panose="02020603050405020304" pitchFamily="18" charset="0"/>
            </a:endParaRPr>
          </a:p>
          <a:p>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28865581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pPr marL="0" indent="0">
              <a:buNone/>
            </a:pPr>
            <a:r>
              <a:rPr lang="zh-CN" altLang="zh-CN" dirty="0">
                <a:latin typeface="Times New Roman" panose="02020603050405020304" pitchFamily="18" charset="0"/>
                <a:cs typeface="Times New Roman" panose="02020603050405020304" pitchFamily="18" charset="0"/>
              </a:rPr>
              <a:t>由于所得到的和</a:t>
            </a:r>
            <a:r>
              <a:rPr lang="en-US" altLang="zh-CN" dirty="0">
                <a:latin typeface="Times New Roman" panose="02020603050405020304" pitchFamily="18" charset="0"/>
                <a:cs typeface="Times New Roman" panose="02020603050405020304" pitchFamily="18" charset="0"/>
              </a:rPr>
              <a:t>(11111111111111111111111111011110)</a:t>
            </a:r>
            <a:r>
              <a:rPr lang="zh-CN" altLang="zh-CN" dirty="0">
                <a:latin typeface="Times New Roman" panose="02020603050405020304" pitchFamily="18" charset="0"/>
                <a:cs typeface="Times New Roman" panose="02020603050405020304" pitchFamily="18" charset="0"/>
              </a:rPr>
              <a:t>是个负数，这表明它是某个负数的补码</a:t>
            </a:r>
            <a:r>
              <a:rPr lang="en-US" altLang="zh-CN" dirty="0">
                <a:latin typeface="Times New Roman" panose="02020603050405020304" pitchFamily="18" charset="0"/>
                <a:cs typeface="Times New Roman" panose="02020603050405020304" pitchFamily="18" charset="0"/>
              </a:rPr>
              <a:t>(</a:t>
            </a:r>
            <a:r>
              <a:rPr lang="zh-CN" altLang="zh-CN" dirty="0">
                <a:latin typeface="Times New Roman" panose="02020603050405020304" pitchFamily="18" charset="0"/>
                <a:cs typeface="Times New Roman" panose="02020603050405020304" pitchFamily="18" charset="0"/>
              </a:rPr>
              <a:t>因为其最高位为</a:t>
            </a:r>
            <a:r>
              <a:rPr lang="en-US" altLang="zh-CN" dirty="0">
                <a:latin typeface="Times New Roman" panose="02020603050405020304" pitchFamily="18" charset="0"/>
                <a:cs typeface="Times New Roman" panose="02020603050405020304" pitchFamily="18" charset="0"/>
              </a:rPr>
              <a:t>1)</a:t>
            </a:r>
            <a:r>
              <a:rPr lang="zh-CN" altLang="zh-CN" dirty="0">
                <a:latin typeface="Times New Roman" panose="02020603050405020304" pitchFamily="18" charset="0"/>
                <a:cs typeface="Times New Roman" panose="02020603050405020304" pitchFamily="18" charset="0"/>
              </a:rPr>
              <a:t>，所以还需要对该数进行求补运算，才能得到该数对应的原码，即：</a:t>
            </a:r>
          </a:p>
          <a:p>
            <a:pPr marL="0" indent="0">
              <a:buNone/>
            </a:pPr>
            <a:r>
              <a:rPr lang="zh-CN" altLang="zh-CN"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[[27-61]</a:t>
            </a:r>
            <a:r>
              <a:rPr lang="en-US" altLang="zh-CN" baseline="-25000" dirty="0">
                <a:latin typeface="Times New Roman" panose="02020603050405020304" pitchFamily="18" charset="0"/>
                <a:cs typeface="Times New Roman" panose="02020603050405020304" pitchFamily="18" charset="0"/>
              </a:rPr>
              <a:t> </a:t>
            </a:r>
            <a:r>
              <a:rPr lang="zh-CN" altLang="zh-CN" baseline="-25000" dirty="0">
                <a:latin typeface="Times New Roman" panose="02020603050405020304" pitchFamily="18" charset="0"/>
                <a:cs typeface="Times New Roman" panose="02020603050405020304" pitchFamily="18" charset="0"/>
              </a:rPr>
              <a:t>补</a:t>
            </a:r>
            <a:r>
              <a:rPr lang="en-US" altLang="zh-CN" dirty="0">
                <a:latin typeface="Times New Roman" panose="02020603050405020304" pitchFamily="18" charset="0"/>
                <a:cs typeface="Times New Roman" panose="02020603050405020304" pitchFamily="18" charset="0"/>
              </a:rPr>
              <a:t>]</a:t>
            </a:r>
            <a:r>
              <a:rPr lang="zh-CN" altLang="zh-CN" baseline="-25000" dirty="0">
                <a:latin typeface="Times New Roman" panose="02020603050405020304" pitchFamily="18" charset="0"/>
                <a:cs typeface="Times New Roman" panose="02020603050405020304" pitchFamily="18" charset="0"/>
              </a:rPr>
              <a:t>补</a:t>
            </a:r>
            <a:r>
              <a:rPr lang="en-US" altLang="zh-CN" dirty="0">
                <a:latin typeface="Times New Roman" panose="02020603050405020304" pitchFamily="18" charset="0"/>
                <a:cs typeface="Times New Roman" panose="02020603050405020304" pitchFamily="18" charset="0"/>
              </a:rPr>
              <a:t>=[27-61]</a:t>
            </a:r>
            <a:r>
              <a:rPr lang="zh-CN" altLang="zh-CN" baseline="-25000" dirty="0">
                <a:latin typeface="Times New Roman" panose="02020603050405020304" pitchFamily="18" charset="0"/>
                <a:cs typeface="Times New Roman" panose="02020603050405020304" pitchFamily="18" charset="0"/>
              </a:rPr>
              <a:t>原</a:t>
            </a:r>
            <a:endParaRPr lang="zh-CN" altLang="zh-CN" dirty="0">
              <a:latin typeface="Times New Roman" panose="02020603050405020304" pitchFamily="18" charset="0"/>
              <a:cs typeface="Times New Roman" panose="02020603050405020304" pitchFamily="18" charset="0"/>
            </a:endParaRPr>
          </a:p>
          <a:p>
            <a:pPr marL="0" indent="0">
              <a:buNone/>
            </a:pPr>
            <a:r>
              <a:rPr lang="zh-CN" altLang="zh-CN" dirty="0" smtClean="0">
                <a:latin typeface="Times New Roman" panose="02020603050405020304" pitchFamily="18" charset="0"/>
                <a:cs typeface="Times New Roman" panose="02020603050405020304" pitchFamily="18" charset="0"/>
              </a:rPr>
              <a:t>∴</a:t>
            </a: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27-61]</a:t>
            </a:r>
            <a:r>
              <a:rPr lang="en-US" altLang="zh-CN" baseline="-25000" dirty="0">
                <a:latin typeface="Times New Roman" panose="02020603050405020304" pitchFamily="18" charset="0"/>
                <a:cs typeface="Times New Roman" panose="02020603050405020304" pitchFamily="18" charset="0"/>
              </a:rPr>
              <a:t> </a:t>
            </a:r>
            <a:r>
              <a:rPr lang="zh-CN" altLang="zh-CN" baseline="-25000" dirty="0">
                <a:latin typeface="Times New Roman" panose="02020603050405020304" pitchFamily="18" charset="0"/>
                <a:cs typeface="Times New Roman" panose="02020603050405020304" pitchFamily="18" charset="0"/>
              </a:rPr>
              <a:t>补</a:t>
            </a:r>
            <a:r>
              <a:rPr lang="en-US" altLang="zh-CN" dirty="0">
                <a:latin typeface="Times New Roman" panose="02020603050405020304" pitchFamily="18" charset="0"/>
                <a:cs typeface="Times New Roman" panose="02020603050405020304" pitchFamily="18" charset="0"/>
              </a:rPr>
              <a:t>]</a:t>
            </a:r>
            <a:r>
              <a:rPr lang="zh-CN" altLang="zh-CN" baseline="-25000" dirty="0">
                <a:latin typeface="Times New Roman" panose="02020603050405020304" pitchFamily="18" charset="0"/>
                <a:cs typeface="Times New Roman" panose="02020603050405020304" pitchFamily="18" charset="0"/>
              </a:rPr>
              <a:t>补</a:t>
            </a:r>
            <a:r>
              <a:rPr lang="en-US" altLang="zh-CN" dirty="0">
                <a:latin typeface="Times New Roman" panose="02020603050405020304" pitchFamily="18" charset="0"/>
                <a:cs typeface="Times New Roman" panose="02020603050405020304" pitchFamily="18" charset="0"/>
              </a:rPr>
              <a:t>=[11111111111111111111111111011110]</a:t>
            </a:r>
            <a:r>
              <a:rPr lang="en-US" altLang="zh-CN" baseline="-25000" dirty="0">
                <a:latin typeface="Times New Roman" panose="02020603050405020304" pitchFamily="18" charset="0"/>
                <a:cs typeface="Times New Roman" panose="02020603050405020304" pitchFamily="18" charset="0"/>
              </a:rPr>
              <a:t> </a:t>
            </a:r>
            <a:r>
              <a:rPr lang="zh-CN" altLang="zh-CN" baseline="-25000" dirty="0">
                <a:latin typeface="Times New Roman" panose="02020603050405020304" pitchFamily="18" charset="0"/>
                <a:cs typeface="Times New Roman" panose="02020603050405020304" pitchFamily="18" charset="0"/>
              </a:rPr>
              <a:t>补</a:t>
            </a:r>
            <a:endParaRPr lang="zh-CN" altLang="zh-CN" dirty="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10000000000000000000000000100001]+1 </a:t>
            </a:r>
            <a:endParaRPr lang="zh-CN" altLang="zh-CN" dirty="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10000000000000000000000000100010]</a:t>
            </a:r>
            <a:r>
              <a:rPr lang="en-US" altLang="zh-CN" baseline="-25000" dirty="0">
                <a:latin typeface="Times New Roman" panose="02020603050405020304" pitchFamily="18" charset="0"/>
                <a:cs typeface="Times New Roman" panose="02020603050405020304" pitchFamily="18" charset="0"/>
              </a:rPr>
              <a:t> </a:t>
            </a:r>
            <a:endParaRPr lang="zh-CN" altLang="zh-CN" dirty="0">
              <a:latin typeface="Times New Roman" panose="02020603050405020304" pitchFamily="18" charset="0"/>
              <a:cs typeface="Times New Roman" panose="02020603050405020304" pitchFamily="18" charset="0"/>
            </a:endParaRPr>
          </a:p>
          <a:p>
            <a:pPr marL="0" indent="0">
              <a:buNone/>
            </a:pPr>
            <a:r>
              <a:rPr lang="zh-CN" altLang="zh-CN" dirty="0">
                <a:latin typeface="Times New Roman" panose="02020603050405020304" pitchFamily="18" charset="0"/>
                <a:cs typeface="Times New Roman" panose="02020603050405020304" pitchFamily="18" charset="0"/>
              </a:rPr>
              <a:t>即：</a:t>
            </a:r>
            <a:r>
              <a:rPr lang="en-US" altLang="zh-CN" dirty="0">
                <a:latin typeface="Times New Roman" panose="02020603050405020304" pitchFamily="18" charset="0"/>
                <a:cs typeface="Times New Roman" panose="02020603050405020304" pitchFamily="18" charset="0"/>
              </a:rPr>
              <a:t>   [27-61]</a:t>
            </a:r>
            <a:r>
              <a:rPr lang="zh-CN" altLang="zh-CN" baseline="-25000" dirty="0">
                <a:latin typeface="Times New Roman" panose="02020603050405020304" pitchFamily="18" charset="0"/>
                <a:cs typeface="Times New Roman" panose="02020603050405020304" pitchFamily="18" charset="0"/>
              </a:rPr>
              <a:t>原</a:t>
            </a:r>
            <a:r>
              <a:rPr lang="en-US" altLang="zh-CN" dirty="0">
                <a:latin typeface="Times New Roman" panose="02020603050405020304" pitchFamily="18" charset="0"/>
                <a:cs typeface="Times New Roman" panose="02020603050405020304" pitchFamily="18" charset="0"/>
              </a:rPr>
              <a:t>=[10000000000000000000000000100010]</a:t>
            </a:r>
            <a:endParaRPr lang="zh-CN" altLang="zh-CN" dirty="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 </a:t>
            </a:r>
            <a:r>
              <a:rPr lang="en-US" altLang="zh-CN" dirty="0">
                <a:latin typeface="Times New Roman" panose="02020603050405020304" pitchFamily="18" charset="0"/>
                <a:cs typeface="Times New Roman" panose="02020603050405020304" pitchFamily="18" charset="0"/>
              </a:rPr>
              <a:t>- (1×2</a:t>
            </a:r>
            <a:r>
              <a:rPr lang="en-US" altLang="zh-CN" baseline="30000" dirty="0">
                <a:latin typeface="Times New Roman" panose="02020603050405020304" pitchFamily="18" charset="0"/>
                <a:cs typeface="Times New Roman" panose="02020603050405020304" pitchFamily="18" charset="0"/>
              </a:rPr>
              <a:t>5</a:t>
            </a:r>
            <a:r>
              <a:rPr lang="en-US" altLang="zh-CN" dirty="0">
                <a:latin typeface="Times New Roman" panose="02020603050405020304" pitchFamily="18" charset="0"/>
                <a:cs typeface="Times New Roman" panose="02020603050405020304" pitchFamily="18" charset="0"/>
              </a:rPr>
              <a:t>+0×2</a:t>
            </a:r>
            <a:r>
              <a:rPr lang="en-US" altLang="zh-CN" baseline="30000" dirty="0">
                <a:latin typeface="Times New Roman" panose="02020603050405020304" pitchFamily="18" charset="0"/>
                <a:cs typeface="Times New Roman" panose="02020603050405020304" pitchFamily="18" charset="0"/>
              </a:rPr>
              <a:t>4</a:t>
            </a:r>
            <a:r>
              <a:rPr lang="en-US" altLang="zh-CN" dirty="0">
                <a:latin typeface="Times New Roman" panose="02020603050405020304" pitchFamily="18" charset="0"/>
                <a:cs typeface="Times New Roman" panose="02020603050405020304" pitchFamily="18" charset="0"/>
              </a:rPr>
              <a:t>+0×2</a:t>
            </a:r>
            <a:r>
              <a:rPr lang="en-US" altLang="zh-CN" baseline="30000" dirty="0">
                <a:latin typeface="Times New Roman" panose="02020603050405020304" pitchFamily="18" charset="0"/>
                <a:cs typeface="Times New Roman" panose="02020603050405020304" pitchFamily="18" charset="0"/>
              </a:rPr>
              <a:t>3</a:t>
            </a:r>
            <a:r>
              <a:rPr lang="en-US" altLang="zh-CN" dirty="0">
                <a:latin typeface="Times New Roman" panose="02020603050405020304" pitchFamily="18" charset="0"/>
                <a:cs typeface="Times New Roman" panose="02020603050405020304" pitchFamily="18" charset="0"/>
              </a:rPr>
              <a:t>+0×2</a:t>
            </a:r>
            <a:r>
              <a:rPr lang="en-US" altLang="zh-CN" baseline="30000" dirty="0">
                <a:latin typeface="Times New Roman" panose="02020603050405020304" pitchFamily="18" charset="0"/>
                <a:cs typeface="Times New Roman" panose="02020603050405020304" pitchFamily="18" charset="0"/>
              </a:rPr>
              <a:t>2</a:t>
            </a:r>
            <a:r>
              <a:rPr lang="en-US" altLang="zh-CN" dirty="0">
                <a:latin typeface="Times New Roman" panose="02020603050405020304" pitchFamily="18" charset="0"/>
                <a:cs typeface="Times New Roman" panose="02020603050405020304" pitchFamily="18" charset="0"/>
              </a:rPr>
              <a:t>+1×2</a:t>
            </a:r>
            <a:r>
              <a:rPr lang="en-US" altLang="zh-CN" baseline="30000" dirty="0">
                <a:latin typeface="Times New Roman" panose="02020603050405020304" pitchFamily="18" charset="0"/>
                <a:cs typeface="Times New Roman" panose="02020603050405020304" pitchFamily="18" charset="0"/>
              </a:rPr>
              <a:t>1</a:t>
            </a:r>
            <a:r>
              <a:rPr lang="en-US" altLang="zh-CN" dirty="0">
                <a:latin typeface="Times New Roman" panose="02020603050405020304" pitchFamily="18" charset="0"/>
                <a:cs typeface="Times New Roman" panose="02020603050405020304" pitchFamily="18" charset="0"/>
              </a:rPr>
              <a:t>+0×2</a:t>
            </a:r>
            <a:r>
              <a:rPr lang="en-US" altLang="zh-CN" baseline="30000" dirty="0">
                <a:latin typeface="Times New Roman" panose="02020603050405020304" pitchFamily="18" charset="0"/>
                <a:cs typeface="Times New Roman" panose="02020603050405020304" pitchFamily="18" charset="0"/>
              </a:rPr>
              <a:t>0</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a:p>
            <a:pPr marL="0" indent="0">
              <a:buNone/>
            </a:pPr>
            <a:r>
              <a:rPr lang="en-US" altLang="zh-CN" dirty="0" smtClean="0">
                <a:latin typeface="Times New Roman" panose="02020603050405020304" pitchFamily="18" charset="0"/>
                <a:cs typeface="Times New Roman" panose="02020603050405020304" pitchFamily="18" charset="0"/>
              </a:rPr>
              <a:t>                            = </a:t>
            </a:r>
            <a:r>
              <a:rPr lang="en-US" altLang="zh-CN" dirty="0">
                <a:latin typeface="Times New Roman" panose="02020603050405020304" pitchFamily="18" charset="0"/>
                <a:cs typeface="Times New Roman" panose="02020603050405020304" pitchFamily="18" charset="0"/>
              </a:rPr>
              <a:t>(-34)</a:t>
            </a:r>
            <a:r>
              <a:rPr lang="en-US" altLang="zh-CN" baseline="-25000" dirty="0">
                <a:latin typeface="Times New Roman" panose="02020603050405020304" pitchFamily="18" charset="0"/>
                <a:cs typeface="Times New Roman" panose="02020603050405020304" pitchFamily="18" charset="0"/>
              </a:rPr>
              <a:t>10</a:t>
            </a:r>
            <a:endParaRPr lang="zh-CN" altLang="zh-CN" dirty="0">
              <a:latin typeface="Times New Roman" panose="02020603050405020304" pitchFamily="18" charset="0"/>
              <a:cs typeface="Times New Roman" panose="02020603050405020304" pitchFamily="18" charset="0"/>
            </a:endParaRPr>
          </a:p>
          <a:p>
            <a:pPr marL="0" indent="0">
              <a:buNone/>
            </a:pPr>
            <a:r>
              <a:rPr lang="zh-CN" altLang="en-US" dirty="0">
                <a:latin typeface="Times New Roman" panose="02020603050405020304" pitchFamily="18" charset="0"/>
                <a:cs typeface="Times New Roman" panose="02020603050405020304" pitchFamily="18" charset="0"/>
              </a:rPr>
              <a:t>故</a:t>
            </a:r>
            <a:r>
              <a:rPr lang="zh-CN" altLang="zh-CN" dirty="0" smtClean="0">
                <a:latin typeface="Times New Roman" panose="02020603050405020304" pitchFamily="18" charset="0"/>
                <a:cs typeface="Times New Roman" panose="02020603050405020304" pitchFamily="18" charset="0"/>
              </a:rPr>
              <a:t>：</a:t>
            </a:r>
            <a:r>
              <a:rPr lang="en-US" altLang="zh-CN" dirty="0" smtClean="0">
                <a:latin typeface="Times New Roman" panose="02020603050405020304" pitchFamily="18" charset="0"/>
                <a:cs typeface="Times New Roman" panose="02020603050405020304" pitchFamily="18" charset="0"/>
              </a:rPr>
              <a:t>  27 </a:t>
            </a:r>
            <a:r>
              <a:rPr lang="en-US" altLang="zh-CN" dirty="0">
                <a:latin typeface="Times New Roman" panose="02020603050405020304" pitchFamily="18" charset="0"/>
                <a:cs typeface="Times New Roman" panose="02020603050405020304" pitchFamily="18" charset="0"/>
              </a:rPr>
              <a:t>- 61 = -34</a:t>
            </a:r>
            <a:endParaRPr lang="zh-CN" altLang="zh-CN" dirty="0">
              <a:latin typeface="Times New Roman" panose="02020603050405020304" pitchFamily="18" charset="0"/>
              <a:cs typeface="Times New Roman" panose="02020603050405020304" pitchFamily="18" charset="0"/>
            </a:endParaRPr>
          </a:p>
          <a:p>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8273538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2.2.3</a:t>
            </a:r>
            <a:r>
              <a:rPr lang="zh-CN" altLang="zh-CN" b="1" dirty="0"/>
              <a:t>计算机中信息的</a:t>
            </a:r>
            <a:r>
              <a:rPr lang="zh-CN" altLang="zh-CN" b="1" dirty="0" smtClean="0"/>
              <a:t>编码</a:t>
            </a:r>
            <a:endParaRPr lang="en-US" altLang="zh-CN" b="1" dirty="0" smtClean="0"/>
          </a:p>
          <a:p>
            <a:pPr lvl="1"/>
            <a:r>
              <a:rPr lang="zh-CN" altLang="zh-CN" b="1" dirty="0"/>
              <a:t> 十进制数的二进制编码</a:t>
            </a:r>
            <a:r>
              <a:rPr lang="en-US" altLang="zh-CN" b="1" dirty="0"/>
              <a:t>——BCD</a:t>
            </a:r>
            <a:r>
              <a:rPr lang="zh-CN" altLang="zh-CN" b="1" dirty="0"/>
              <a:t>码</a:t>
            </a:r>
            <a:endParaRPr lang="zh-CN" altLang="zh-CN" dirty="0"/>
          </a:p>
          <a:p>
            <a:pPr marL="581343" lvl="2" indent="0">
              <a:buNone/>
            </a:pPr>
            <a:r>
              <a:rPr lang="zh-CN" altLang="en-US" dirty="0" smtClean="0"/>
              <a:t>即</a:t>
            </a:r>
            <a:r>
              <a:rPr lang="zh-CN" altLang="zh-CN" dirty="0" smtClean="0"/>
              <a:t>用</a:t>
            </a:r>
            <a:r>
              <a:rPr lang="en-US" altLang="zh-CN" dirty="0"/>
              <a:t>4</a:t>
            </a:r>
            <a:r>
              <a:rPr lang="zh-CN" altLang="zh-CN" dirty="0"/>
              <a:t>位二进制数来表示一位</a:t>
            </a:r>
            <a:r>
              <a:rPr lang="zh-CN" altLang="zh-CN" dirty="0" smtClean="0"/>
              <a:t>十进制数</a:t>
            </a:r>
            <a:r>
              <a:rPr lang="zh-CN" altLang="en-US" dirty="0" smtClean="0"/>
              <a:t>。</a:t>
            </a:r>
            <a:endParaRPr lang="en-US" altLang="zh-CN" dirty="0" smtClean="0"/>
          </a:p>
          <a:p>
            <a:pPr lvl="2"/>
            <a:r>
              <a:rPr lang="zh-CN" altLang="zh-CN" dirty="0"/>
              <a:t>注意：一个十进制数的</a:t>
            </a:r>
            <a:r>
              <a:rPr lang="en-US" altLang="zh-CN" dirty="0"/>
              <a:t>BCD</a:t>
            </a:r>
            <a:r>
              <a:rPr lang="zh-CN" altLang="zh-CN" dirty="0"/>
              <a:t>码与它对应的二进制数是有区别的</a:t>
            </a:r>
            <a:r>
              <a:rPr lang="zh-CN" altLang="zh-CN" dirty="0" smtClean="0"/>
              <a:t>。</a:t>
            </a:r>
            <a:endParaRPr lang="en-US" altLang="zh-CN" dirty="0" smtClean="0"/>
          </a:p>
          <a:p>
            <a:pPr marL="0" indent="0">
              <a:buNone/>
            </a:pPr>
            <a:r>
              <a:rPr lang="zh-CN" altLang="zh-CN" dirty="0" smtClean="0"/>
              <a:t>例如</a:t>
            </a:r>
            <a:r>
              <a:rPr lang="zh-CN" altLang="zh-CN" dirty="0"/>
              <a:t>：十进制数</a:t>
            </a:r>
            <a:r>
              <a:rPr lang="en-US" altLang="zh-CN" dirty="0"/>
              <a:t>16</a:t>
            </a:r>
            <a:r>
              <a:rPr lang="zh-CN" altLang="zh-CN" dirty="0"/>
              <a:t>的</a:t>
            </a:r>
            <a:r>
              <a:rPr lang="en-US" altLang="zh-CN" dirty="0"/>
              <a:t>8421BCD</a:t>
            </a:r>
            <a:r>
              <a:rPr lang="zh-CN" altLang="zh-CN" dirty="0"/>
              <a:t>码是</a:t>
            </a:r>
            <a:r>
              <a:rPr lang="en-US" altLang="zh-CN" dirty="0"/>
              <a:t>(00010110)</a:t>
            </a:r>
            <a:r>
              <a:rPr lang="en-US" altLang="zh-CN" baseline="-25000" dirty="0"/>
              <a:t>BCD</a:t>
            </a:r>
            <a:r>
              <a:rPr lang="zh-CN" altLang="zh-CN" dirty="0"/>
              <a:t>，但它对应的二进制数是</a:t>
            </a:r>
            <a:r>
              <a:rPr lang="en-US" altLang="zh-CN" dirty="0"/>
              <a:t>(10000)</a:t>
            </a:r>
            <a:r>
              <a:rPr lang="en-US" altLang="zh-CN" baseline="-25000" dirty="0"/>
              <a:t>2</a:t>
            </a:r>
            <a:r>
              <a:rPr lang="zh-CN" altLang="zh-CN" dirty="0"/>
              <a:t>。</a:t>
            </a:r>
          </a:p>
          <a:p>
            <a:endParaRPr lang="zh-CN" altLang="en-US" b="1"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565310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2.1.1</a:t>
            </a:r>
            <a:r>
              <a:rPr lang="zh-CN" altLang="zh-CN" b="1" dirty="0"/>
              <a:t>数制的</a:t>
            </a:r>
            <a:r>
              <a:rPr lang="zh-CN" altLang="zh-CN" b="1" dirty="0" smtClean="0"/>
              <a:t>概念</a:t>
            </a:r>
          </a:p>
          <a:p>
            <a:pPr marL="301943" lvl="1" indent="0">
              <a:buNone/>
            </a:pPr>
            <a:r>
              <a:rPr lang="en-US" altLang="zh-CN" dirty="0" smtClean="0"/>
              <a:t>           </a:t>
            </a:r>
            <a:r>
              <a:rPr lang="zh-CN" altLang="zh-CN" dirty="0" smtClean="0"/>
              <a:t>十进位值制的记数法是古代世界中最先进、科学的记数法，对世界科学和文化的发展有着不可估量的作用。</a:t>
            </a:r>
            <a:r>
              <a:rPr lang="zh-CN" altLang="zh-CN" dirty="0"/>
              <a:t>印度—阿拉伯数码和记数法源于公元七世纪，大约在十世纪时才传到</a:t>
            </a:r>
            <a:r>
              <a:rPr lang="zh-CN" altLang="zh-CN" dirty="0" smtClean="0"/>
              <a:t>欧洲</a:t>
            </a:r>
            <a:r>
              <a:rPr lang="zh-CN" altLang="en-US" dirty="0" smtClean="0"/>
              <a:t>。</a:t>
            </a:r>
            <a:endParaRPr lang="en-US" altLang="zh-CN" dirty="0" smtClean="0"/>
          </a:p>
          <a:p>
            <a:pPr lvl="1"/>
            <a:r>
              <a:rPr lang="zh-CN" altLang="zh-CN" b="1" dirty="0"/>
              <a:t>基数</a:t>
            </a:r>
            <a:r>
              <a:rPr lang="en-US" altLang="zh-CN" b="1" dirty="0"/>
              <a:t>(Radix</a:t>
            </a:r>
            <a:r>
              <a:rPr lang="en-US" altLang="zh-CN" b="1" dirty="0" smtClean="0"/>
              <a:t>)</a:t>
            </a:r>
          </a:p>
          <a:p>
            <a:pPr lvl="2"/>
            <a:r>
              <a:rPr lang="zh-CN" altLang="zh-CN" dirty="0"/>
              <a:t>基数是指集合论中刻画任意集合所含元素数量多少的一个</a:t>
            </a:r>
            <a:r>
              <a:rPr lang="zh-CN" altLang="zh-CN" dirty="0" smtClean="0"/>
              <a:t>概念</a:t>
            </a:r>
            <a:r>
              <a:rPr lang="zh-CN" altLang="en-US" dirty="0" smtClean="0"/>
              <a:t>。</a:t>
            </a:r>
            <a:endParaRPr lang="en-US" altLang="zh-CN" dirty="0" smtClean="0"/>
          </a:p>
          <a:p>
            <a:pPr lvl="2"/>
            <a:r>
              <a:rPr lang="zh-CN" altLang="zh-CN" dirty="0"/>
              <a:t>任意一个集合</a:t>
            </a:r>
            <a:r>
              <a:rPr lang="en-US" altLang="zh-CN" dirty="0"/>
              <a:t>A</a:t>
            </a:r>
            <a:r>
              <a:rPr lang="zh-CN" altLang="zh-CN" dirty="0"/>
              <a:t>所属的类就称为集合</a:t>
            </a:r>
            <a:r>
              <a:rPr lang="en-US" altLang="zh-CN" dirty="0"/>
              <a:t>A</a:t>
            </a:r>
            <a:r>
              <a:rPr lang="zh-CN" altLang="zh-CN" dirty="0"/>
              <a:t>的基数。</a:t>
            </a:r>
            <a:endParaRPr lang="en-US" altLang="zh-CN" dirty="0" smtClean="0"/>
          </a:p>
          <a:p>
            <a:pPr lvl="1"/>
            <a:endParaRPr lang="zh-CN" altLang="en-US" dirty="0"/>
          </a:p>
        </p:txBody>
      </p:sp>
      <p:sp>
        <p:nvSpPr>
          <p:cNvPr id="3" name="标题 2"/>
          <p:cNvSpPr>
            <a:spLocks noGrp="1"/>
          </p:cNvSpPr>
          <p:nvPr>
            <p:ph type="title"/>
          </p:nvPr>
        </p:nvSpPr>
        <p:spPr/>
        <p:txBody>
          <a:bodyPr>
            <a:normAutofit/>
          </a:bodyPr>
          <a:lstStyle/>
          <a:p>
            <a:r>
              <a:rPr lang="en-US" altLang="zh-CN" b="1" dirty="0"/>
              <a:t>2.1</a:t>
            </a:r>
            <a:r>
              <a:rPr lang="zh-CN" altLang="zh-CN" b="1" dirty="0"/>
              <a:t>数制及其</a:t>
            </a:r>
            <a:r>
              <a:rPr lang="zh-CN" altLang="zh-CN" b="1" dirty="0" smtClean="0"/>
              <a:t>转换</a:t>
            </a:r>
            <a:endParaRPr lang="zh-CN" altLang="en-US" dirty="0"/>
          </a:p>
        </p:txBody>
      </p:sp>
    </p:spTree>
    <p:extLst>
      <p:ext uri="{BB962C8B-B14F-4D97-AF65-F5344CB8AC3E}">
        <p14:creationId xmlns:p14="http://schemas.microsoft.com/office/powerpoint/2010/main" val="34583857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a:t>字符的</a:t>
            </a:r>
            <a:r>
              <a:rPr lang="zh-CN" altLang="zh-CN" b="1" dirty="0" smtClean="0"/>
              <a:t>编码</a:t>
            </a:r>
            <a:endParaRPr lang="en-US" altLang="zh-CN" b="1" dirty="0" smtClean="0"/>
          </a:p>
          <a:p>
            <a:pPr lvl="2"/>
            <a:r>
              <a:rPr lang="zh-CN" altLang="zh-CN" dirty="0"/>
              <a:t>最通用的字符编码是美国标准信息交接码</a:t>
            </a:r>
            <a:r>
              <a:rPr lang="en-US" altLang="zh-CN" dirty="0"/>
              <a:t>(American Standard Cord for Information Interchange</a:t>
            </a:r>
            <a:r>
              <a:rPr lang="zh-CN" altLang="zh-CN" dirty="0"/>
              <a:t>，</a:t>
            </a:r>
            <a:r>
              <a:rPr lang="en-US" altLang="zh-CN" dirty="0"/>
              <a:t>ASCII</a:t>
            </a:r>
            <a:r>
              <a:rPr lang="en-US" altLang="zh-CN" dirty="0" smtClean="0"/>
              <a:t>)</a:t>
            </a:r>
            <a:r>
              <a:rPr lang="zh-CN" altLang="en-US" dirty="0" smtClean="0"/>
              <a:t>；</a:t>
            </a:r>
            <a:endParaRPr lang="en-US" altLang="zh-CN" dirty="0" smtClean="0"/>
          </a:p>
          <a:p>
            <a:pPr lvl="2"/>
            <a:r>
              <a:rPr lang="zh-CN" altLang="zh-CN" dirty="0"/>
              <a:t>它已被国际标准化组织</a:t>
            </a:r>
            <a:r>
              <a:rPr lang="en-US" altLang="zh-CN" dirty="0"/>
              <a:t>(International Organization for Standardization</a:t>
            </a:r>
            <a:r>
              <a:rPr lang="zh-CN" altLang="zh-CN" dirty="0"/>
              <a:t>，</a:t>
            </a:r>
            <a:r>
              <a:rPr lang="en-US" altLang="zh-CN" dirty="0"/>
              <a:t>ISO)</a:t>
            </a:r>
            <a:r>
              <a:rPr lang="zh-CN" altLang="zh-CN" dirty="0"/>
              <a:t>定为国际标准，称为</a:t>
            </a:r>
            <a:r>
              <a:rPr lang="en-US" altLang="zh-CN" dirty="0"/>
              <a:t>ISO 646</a:t>
            </a:r>
            <a:r>
              <a:rPr lang="zh-CN" altLang="zh-CN" dirty="0" smtClean="0"/>
              <a:t>标准</a:t>
            </a:r>
            <a:r>
              <a:rPr lang="zh-CN" altLang="en-US" dirty="0" smtClean="0"/>
              <a:t>；</a:t>
            </a:r>
            <a:endParaRPr lang="zh-CN" altLang="zh-CN" dirty="0"/>
          </a:p>
          <a:p>
            <a:pPr lvl="2"/>
            <a:r>
              <a:rPr lang="en-US" altLang="zh-CN" dirty="0"/>
              <a:t>ASCII</a:t>
            </a:r>
            <a:r>
              <a:rPr lang="zh-CN" altLang="zh-CN" dirty="0"/>
              <a:t>码使用指定的</a:t>
            </a:r>
            <a:r>
              <a:rPr lang="en-US" altLang="zh-CN" dirty="0"/>
              <a:t>7</a:t>
            </a:r>
            <a:r>
              <a:rPr lang="zh-CN" altLang="zh-CN" dirty="0" smtClean="0"/>
              <a:t>位二进制数</a:t>
            </a:r>
            <a:r>
              <a:rPr lang="en-US" altLang="zh-CN" dirty="0"/>
              <a:t>(</a:t>
            </a:r>
            <a:r>
              <a:rPr lang="zh-CN" altLang="zh-CN" dirty="0"/>
              <a:t>第</a:t>
            </a:r>
            <a:r>
              <a:rPr lang="en-US" altLang="zh-CN" dirty="0"/>
              <a:t>8</a:t>
            </a:r>
            <a:r>
              <a:rPr lang="zh-CN" altLang="zh-CN" dirty="0"/>
              <a:t>位为</a:t>
            </a:r>
            <a:r>
              <a:rPr lang="en-US" altLang="zh-CN" dirty="0"/>
              <a:t>0)</a:t>
            </a:r>
            <a:r>
              <a:rPr lang="zh-CN" altLang="zh-CN" dirty="0" smtClean="0"/>
              <a:t>组合</a:t>
            </a:r>
            <a:r>
              <a:rPr lang="zh-CN" altLang="zh-CN" dirty="0"/>
              <a:t>来表示</a:t>
            </a:r>
            <a:r>
              <a:rPr lang="en-US" altLang="zh-CN" dirty="0" smtClean="0"/>
              <a:t>128</a:t>
            </a:r>
            <a:r>
              <a:rPr lang="zh-CN" altLang="zh-CN" dirty="0" smtClean="0"/>
              <a:t>种字符</a:t>
            </a:r>
            <a:r>
              <a:rPr lang="zh-CN" altLang="en-US" dirty="0" smtClean="0"/>
              <a:t>；</a:t>
            </a:r>
            <a:endParaRPr lang="en-US" altLang="zh-CN" dirty="0" smtClean="0"/>
          </a:p>
          <a:p>
            <a:pPr lvl="2"/>
            <a:r>
              <a:rPr lang="zh-CN" altLang="zh-CN" dirty="0"/>
              <a:t>标准</a:t>
            </a:r>
            <a:r>
              <a:rPr lang="en-US" altLang="zh-CN" dirty="0"/>
              <a:t>ASCII</a:t>
            </a:r>
            <a:r>
              <a:rPr lang="zh-CN" altLang="zh-CN" dirty="0"/>
              <a:t>码表如表</a:t>
            </a:r>
            <a:r>
              <a:rPr lang="en-US" altLang="zh-CN" dirty="0"/>
              <a:t>2-5</a:t>
            </a:r>
            <a:r>
              <a:rPr lang="zh-CN" altLang="zh-CN" dirty="0"/>
              <a:t>所</a:t>
            </a:r>
            <a:r>
              <a:rPr lang="zh-CN" altLang="zh-CN" dirty="0" smtClean="0"/>
              <a:t>示</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2586157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val="3468884118"/>
              </p:ext>
            </p:extLst>
          </p:nvPr>
        </p:nvGraphicFramePr>
        <p:xfrm>
          <a:off x="2975601" y="2674940"/>
          <a:ext cx="3200735" cy="3451221"/>
        </p:xfrm>
        <a:graphic>
          <a:graphicData uri="http://schemas.openxmlformats.org/drawingml/2006/table">
            <a:tbl>
              <a:tblPr>
                <a:tableStyleId>{5C22544A-7EE6-4342-B048-85BDC9FD1C3A}</a:tableStyleId>
              </a:tblPr>
              <a:tblGrid>
                <a:gridCol w="372646"/>
                <a:gridCol w="311569"/>
                <a:gridCol w="350612"/>
                <a:gridCol w="350612"/>
                <a:gridCol w="350612"/>
                <a:gridCol w="350612"/>
                <a:gridCol w="350612"/>
                <a:gridCol w="350612"/>
                <a:gridCol w="412848"/>
              </a:tblGrid>
              <a:tr h="333989">
                <a:tc>
                  <a:txBody>
                    <a:bodyPr/>
                    <a:lstStyle/>
                    <a:p>
                      <a:pPr indent="266700" algn="ctr">
                        <a:spcAft>
                          <a:spcPts val="0"/>
                        </a:spcAft>
                      </a:pPr>
                      <a:r>
                        <a:rPr lang="en-US" sz="500" kern="100">
                          <a:effectLst/>
                        </a:rPr>
                        <a:t>   b</a:t>
                      </a:r>
                      <a:r>
                        <a:rPr lang="en-US" sz="500" kern="100" baseline="-25000">
                          <a:effectLst/>
                        </a:rPr>
                        <a:t>6</a:t>
                      </a:r>
                      <a:r>
                        <a:rPr lang="en-US" sz="500" kern="100">
                          <a:effectLst/>
                        </a:rPr>
                        <a:t>b</a:t>
                      </a:r>
                      <a:r>
                        <a:rPr lang="en-US" sz="500" kern="100" baseline="-25000">
                          <a:effectLst/>
                        </a:rPr>
                        <a:t>5</a:t>
                      </a:r>
                      <a:r>
                        <a:rPr lang="en-US" sz="500" kern="100">
                          <a:effectLst/>
                        </a:rPr>
                        <a:t>b</a:t>
                      </a:r>
                      <a:r>
                        <a:rPr lang="en-US" sz="500" kern="100" baseline="-25000">
                          <a:effectLst/>
                        </a:rPr>
                        <a:t>4</a:t>
                      </a:r>
                      <a:endParaRPr lang="zh-CN" sz="600" kern="100">
                        <a:effectLst/>
                      </a:endParaRPr>
                    </a:p>
                    <a:p>
                      <a:pPr indent="266700" algn="just">
                        <a:spcAft>
                          <a:spcPts val="0"/>
                        </a:spcAft>
                      </a:pPr>
                      <a:r>
                        <a:rPr lang="en-US" sz="500" kern="100">
                          <a:effectLst/>
                        </a:rPr>
                        <a:t>b</a:t>
                      </a:r>
                      <a:r>
                        <a:rPr lang="en-US" sz="500" kern="100" baseline="-25000">
                          <a:effectLst/>
                        </a:rPr>
                        <a:t>3</a:t>
                      </a:r>
                      <a:r>
                        <a:rPr lang="en-US" sz="500" kern="100">
                          <a:effectLst/>
                        </a:rPr>
                        <a:t>b</a:t>
                      </a:r>
                      <a:r>
                        <a:rPr lang="en-US" sz="500" kern="100" baseline="-25000">
                          <a:effectLst/>
                        </a:rPr>
                        <a:t>2</a:t>
                      </a:r>
                      <a:r>
                        <a:rPr lang="en-US" sz="500" kern="100">
                          <a:effectLst/>
                        </a:rPr>
                        <a:t>b</a:t>
                      </a:r>
                      <a:r>
                        <a:rPr lang="en-US" sz="500" kern="100" baseline="-25000">
                          <a:effectLst/>
                        </a:rPr>
                        <a:t>1</a:t>
                      </a:r>
                      <a:r>
                        <a:rPr lang="en-US" sz="500" kern="100">
                          <a:effectLst/>
                        </a:rPr>
                        <a:t>b</a:t>
                      </a:r>
                      <a:r>
                        <a:rPr lang="en-US" sz="500" kern="100" baseline="-25000">
                          <a:effectLst/>
                        </a:rPr>
                        <a:t>0</a:t>
                      </a:r>
                      <a:endParaRPr lang="zh-CN" sz="600" kern="100">
                        <a:effectLst/>
                        <a:latin typeface="宋体"/>
                        <a:cs typeface="Times New Roman"/>
                      </a:endParaRPr>
                    </a:p>
                  </a:txBody>
                  <a:tcPr marL="41749" marR="41749" marT="0" marB="0"/>
                </a:tc>
                <a:tc>
                  <a:txBody>
                    <a:bodyPr/>
                    <a:lstStyle/>
                    <a:p>
                      <a:pPr indent="266700" algn="ctr">
                        <a:spcAft>
                          <a:spcPts val="0"/>
                        </a:spcAft>
                      </a:pPr>
                      <a:r>
                        <a:rPr lang="en-US" sz="600" kern="100">
                          <a:effectLst/>
                        </a:rPr>
                        <a:t>000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001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010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011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100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101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110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111</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0000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NUL</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DLE</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SP</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P</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P</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0001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SOH</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DC1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Q</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Q</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0010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STX</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DC2</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2</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B</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R</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b</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R</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0011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ETX</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DC3</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3</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C</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S</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c</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S</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0100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EOT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DC4</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4</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D</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d</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T</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0101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ENQ</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NAK</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5</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E</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U</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e</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U</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0110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ACK</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SYN</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&amp;</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6</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F</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V</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f</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V</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0111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BEL</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ETB</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7</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G</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W</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g</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W</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1000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BS</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CAN</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8</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H</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X</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h</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X</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1001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HT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EM</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9</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I</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Y</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i</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Y</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1010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LF</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SUB</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J</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Z</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j</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Z</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1011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VT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ESC</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K</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k</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1100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FF</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FS</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&lt; </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L</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l</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1101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CR</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GS</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M</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m</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1110</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SO</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RS</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&gt; </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N</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n</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r>
              <a:tr h="194827">
                <a:tc>
                  <a:txBody>
                    <a:bodyPr/>
                    <a:lstStyle/>
                    <a:p>
                      <a:pPr indent="266700" algn="ctr">
                        <a:spcAft>
                          <a:spcPts val="0"/>
                        </a:spcAft>
                      </a:pPr>
                      <a:r>
                        <a:rPr lang="en-US" sz="600" kern="100">
                          <a:effectLst/>
                        </a:rPr>
                        <a:t>1111</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SI</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US</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O</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_</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a:effectLst/>
                        </a:rPr>
                        <a:t>o</a:t>
                      </a:r>
                      <a:endParaRPr lang="zh-CN" sz="600" kern="100">
                        <a:effectLst/>
                        <a:latin typeface="宋体"/>
                        <a:cs typeface="Times New Roman"/>
                      </a:endParaRPr>
                    </a:p>
                  </a:txBody>
                  <a:tcPr marL="41749" marR="41749" marT="0" marB="0" anchor="ctr"/>
                </a:tc>
                <a:tc>
                  <a:txBody>
                    <a:bodyPr/>
                    <a:lstStyle/>
                    <a:p>
                      <a:pPr indent="266700" algn="ctr">
                        <a:spcAft>
                          <a:spcPts val="0"/>
                        </a:spcAft>
                      </a:pPr>
                      <a:r>
                        <a:rPr lang="en-US" sz="600" kern="100" dirty="0">
                          <a:effectLst/>
                        </a:rPr>
                        <a:t>DEL</a:t>
                      </a:r>
                      <a:endParaRPr lang="zh-CN" sz="600" kern="100" dirty="0">
                        <a:effectLst/>
                        <a:latin typeface="宋体"/>
                        <a:cs typeface="Times New Roman"/>
                      </a:endParaRPr>
                    </a:p>
                  </a:txBody>
                  <a:tcPr marL="41749" marR="41749" marT="0" marB="0" anchor="ctr"/>
                </a:tc>
              </a:tr>
            </a:tbl>
          </a:graphicData>
        </a:graphic>
      </p:graphicFrame>
      <p:sp>
        <p:nvSpPr>
          <p:cNvPr id="10" name="__TH_L36"/>
          <p:cNvSpPr>
            <a:spLocks noChangeShapeType="1"/>
          </p:cNvSpPr>
          <p:nvPr/>
        </p:nvSpPr>
        <p:spPr bwMode="auto">
          <a:xfrm>
            <a:off x="2906713" y="2668588"/>
            <a:ext cx="571500" cy="392112"/>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6"/>
          <p:cNvSpPr>
            <a:spLocks noChangeShapeType="1"/>
          </p:cNvSpPr>
          <p:nvPr/>
        </p:nvSpPr>
        <p:spPr bwMode="auto">
          <a:xfrm>
            <a:off x="3022600" y="2701925"/>
            <a:ext cx="0" cy="19843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med" len="med"/>
              </a14:hiddenLine>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12" name="表格 11"/>
          <p:cNvGraphicFramePr>
            <a:graphicFrameLocks noGrp="1"/>
          </p:cNvGraphicFramePr>
          <p:nvPr>
            <p:extLst>
              <p:ext uri="{D42A27DB-BD31-4B8C-83A1-F6EECF244321}">
                <p14:modId xmlns:p14="http://schemas.microsoft.com/office/powerpoint/2010/main" val="2638541757"/>
              </p:ext>
            </p:extLst>
          </p:nvPr>
        </p:nvGraphicFramePr>
        <p:xfrm>
          <a:off x="144014" y="620687"/>
          <a:ext cx="8892482" cy="6225404"/>
        </p:xfrm>
        <a:graphic>
          <a:graphicData uri="http://schemas.openxmlformats.org/drawingml/2006/table">
            <a:tbl>
              <a:tblPr>
                <a:tableStyleId>{5C22544A-7EE6-4342-B048-85BDC9FD1C3A}</a:tableStyleId>
              </a:tblPr>
              <a:tblGrid>
                <a:gridCol w="971601"/>
                <a:gridCol w="1080120"/>
                <a:gridCol w="1008112"/>
                <a:gridCol w="1008112"/>
                <a:gridCol w="1008112"/>
                <a:gridCol w="1080120"/>
                <a:gridCol w="864096"/>
                <a:gridCol w="864096"/>
                <a:gridCol w="1008113"/>
              </a:tblGrid>
              <a:tr h="466772">
                <a:tc>
                  <a:txBody>
                    <a:bodyPr/>
                    <a:lstStyle/>
                    <a:p>
                      <a:pPr indent="266700" algn="r">
                        <a:spcAft>
                          <a:spcPts val="0"/>
                        </a:spcAft>
                      </a:pPr>
                      <a:r>
                        <a:rPr lang="en-US" sz="1050" kern="100" dirty="0" smtClean="0">
                          <a:effectLst/>
                        </a:rPr>
                        <a:t>b</a:t>
                      </a:r>
                      <a:r>
                        <a:rPr lang="en-US" sz="1050" kern="100" baseline="-25000" dirty="0" smtClean="0">
                          <a:effectLst/>
                        </a:rPr>
                        <a:t>6</a:t>
                      </a:r>
                      <a:r>
                        <a:rPr lang="en-US" sz="1050" kern="100" dirty="0" smtClean="0">
                          <a:effectLst/>
                        </a:rPr>
                        <a:t>b</a:t>
                      </a:r>
                      <a:r>
                        <a:rPr lang="en-US" sz="1050" kern="100" baseline="-25000" dirty="0" smtClean="0">
                          <a:effectLst/>
                        </a:rPr>
                        <a:t>5</a:t>
                      </a:r>
                      <a:r>
                        <a:rPr lang="en-US" sz="1050" kern="100" dirty="0" smtClean="0">
                          <a:effectLst/>
                        </a:rPr>
                        <a:t>b</a:t>
                      </a:r>
                      <a:r>
                        <a:rPr lang="en-US" sz="1050" kern="100" baseline="-25000" dirty="0" smtClean="0">
                          <a:effectLst/>
                        </a:rPr>
                        <a:t>4</a:t>
                      </a:r>
                      <a:endParaRPr lang="en-US" sz="1050" kern="100" baseline="0" dirty="0" smtClean="0">
                        <a:effectLst/>
                      </a:endParaRPr>
                    </a:p>
                    <a:p>
                      <a:pPr indent="266700" algn="l">
                        <a:spcAft>
                          <a:spcPts val="0"/>
                        </a:spcAft>
                      </a:pPr>
                      <a:endParaRPr lang="en-US" sz="1050" kern="100" dirty="0" smtClean="0">
                        <a:effectLst/>
                      </a:endParaRPr>
                    </a:p>
                    <a:p>
                      <a:pPr indent="266700" algn="l">
                        <a:spcAft>
                          <a:spcPts val="0"/>
                        </a:spcAft>
                      </a:pPr>
                      <a:r>
                        <a:rPr lang="en-US" sz="1050" kern="100" dirty="0" smtClean="0">
                          <a:effectLst/>
                        </a:rPr>
                        <a:t>b</a:t>
                      </a:r>
                      <a:r>
                        <a:rPr lang="en-US" sz="1050" kern="100" baseline="-25000" dirty="0" smtClean="0">
                          <a:effectLst/>
                        </a:rPr>
                        <a:t>3</a:t>
                      </a:r>
                      <a:r>
                        <a:rPr lang="en-US" sz="1050" kern="100" dirty="0" smtClean="0">
                          <a:effectLst/>
                        </a:rPr>
                        <a:t>b</a:t>
                      </a:r>
                      <a:r>
                        <a:rPr lang="en-US" sz="1050" kern="100" baseline="-25000" dirty="0" smtClean="0">
                          <a:effectLst/>
                        </a:rPr>
                        <a:t>2</a:t>
                      </a:r>
                      <a:r>
                        <a:rPr lang="en-US" sz="1050" kern="100" dirty="0" smtClean="0">
                          <a:effectLst/>
                        </a:rPr>
                        <a:t>b</a:t>
                      </a:r>
                      <a:r>
                        <a:rPr lang="en-US" sz="1050" kern="100" baseline="-25000" dirty="0" smtClean="0">
                          <a:effectLst/>
                        </a:rPr>
                        <a:t>1</a:t>
                      </a:r>
                      <a:r>
                        <a:rPr lang="en-US" sz="1050" kern="100" dirty="0" smtClean="0">
                          <a:effectLst/>
                        </a:rPr>
                        <a:t>b</a:t>
                      </a:r>
                      <a:r>
                        <a:rPr lang="en-US" sz="1050" kern="100" baseline="-25000" dirty="0" smtClean="0">
                          <a:effectLst/>
                        </a:rPr>
                        <a:t>0</a:t>
                      </a:r>
                      <a:endParaRPr lang="zh-CN" sz="1050" kern="100" dirty="0">
                        <a:effectLst/>
                        <a:latin typeface="宋体"/>
                        <a:cs typeface="Times New Roman"/>
                      </a:endParaRPr>
                    </a:p>
                  </a:txBody>
                  <a:tcPr/>
                </a:tc>
                <a:tc>
                  <a:txBody>
                    <a:bodyPr/>
                    <a:lstStyle/>
                    <a:p>
                      <a:pPr indent="266700" algn="ctr">
                        <a:spcAft>
                          <a:spcPts val="0"/>
                        </a:spcAft>
                      </a:pPr>
                      <a:r>
                        <a:rPr lang="en-US" sz="1600" kern="100" dirty="0">
                          <a:effectLst/>
                        </a:rPr>
                        <a:t>000</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001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010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011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100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101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110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111</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0000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NUL</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DLE</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SP</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P</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P</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0001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SOH</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DC1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Q</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Q</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0010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STX</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DC2</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2</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B</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R</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b</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R</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0011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ETX</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DC3</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3</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C</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S</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c</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S</a:t>
                      </a:r>
                      <a:endParaRPr lang="zh-CN" sz="1600" kern="100" dirty="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0100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EOT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DC4</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4</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D</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d</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T</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0101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ENQ</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NAK</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5</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E</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U</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e</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U</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0110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ACK</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SYN</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&amp;</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6</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F</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V</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f</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V</a:t>
                      </a:r>
                      <a:endParaRPr lang="zh-CN" sz="1600" kern="100" dirty="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0111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BEL</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ETB</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7</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G</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W</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g</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W</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1000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BS</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CAN</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8</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H</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X</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h</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X</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1001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HT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EM</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9</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I</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Y</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i</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Y</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1010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LF</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SUB</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J</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Z</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j</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Z</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1011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VT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ESC</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K</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k</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1100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FF</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FS</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&lt; </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L</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l</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1101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CR</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GS</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M</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m</a:t>
                      </a:r>
                      <a:endParaRPr lang="zh-CN" sz="1600" kern="100" dirty="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a:t>
                      </a:r>
                      <a:endParaRPr lang="zh-CN" sz="1600" kern="100" dirty="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1110</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SO</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RS</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&gt; </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N</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n</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a:t>
                      </a:r>
                      <a:endParaRPr lang="zh-CN" sz="1600" kern="100" dirty="0">
                        <a:effectLst/>
                        <a:latin typeface="宋体"/>
                        <a:cs typeface="Times New Roman"/>
                      </a:endParaRPr>
                    </a:p>
                  </a:txBody>
                  <a:tcPr marL="41749" marR="41749" marT="0" marB="0" anchor="ctr"/>
                </a:tc>
              </a:tr>
              <a:tr h="353369">
                <a:tc>
                  <a:txBody>
                    <a:bodyPr/>
                    <a:lstStyle/>
                    <a:p>
                      <a:pPr indent="266700" algn="ctr">
                        <a:spcAft>
                          <a:spcPts val="0"/>
                        </a:spcAft>
                      </a:pPr>
                      <a:r>
                        <a:rPr lang="en-US" sz="1600" kern="100">
                          <a:effectLst/>
                        </a:rPr>
                        <a:t>1111</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SI</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US</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O</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_</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a:effectLst/>
                        </a:rPr>
                        <a:t>o</a:t>
                      </a:r>
                      <a:endParaRPr lang="zh-CN" sz="1600" kern="100">
                        <a:effectLst/>
                        <a:latin typeface="宋体"/>
                        <a:cs typeface="Times New Roman"/>
                      </a:endParaRPr>
                    </a:p>
                  </a:txBody>
                  <a:tcPr marL="41749" marR="41749" marT="0" marB="0" anchor="ctr"/>
                </a:tc>
                <a:tc>
                  <a:txBody>
                    <a:bodyPr/>
                    <a:lstStyle/>
                    <a:p>
                      <a:pPr indent="266700" algn="ctr">
                        <a:spcAft>
                          <a:spcPts val="0"/>
                        </a:spcAft>
                      </a:pPr>
                      <a:r>
                        <a:rPr lang="en-US" sz="1600" kern="100" dirty="0">
                          <a:effectLst/>
                        </a:rPr>
                        <a:t>DEL</a:t>
                      </a:r>
                      <a:endParaRPr lang="zh-CN" sz="1600" kern="100" dirty="0">
                        <a:effectLst/>
                        <a:latin typeface="宋体"/>
                        <a:cs typeface="Times New Roman"/>
                      </a:endParaRPr>
                    </a:p>
                  </a:txBody>
                  <a:tcPr marL="41749" marR="41749" marT="0" marB="0" anchor="ctr"/>
                </a:tc>
              </a:tr>
            </a:tbl>
          </a:graphicData>
        </a:graphic>
      </p:graphicFrame>
      <p:sp>
        <p:nvSpPr>
          <p:cNvPr id="13" name="__TH_L36"/>
          <p:cNvSpPr>
            <a:spLocks noChangeShapeType="1"/>
          </p:cNvSpPr>
          <p:nvPr/>
        </p:nvSpPr>
        <p:spPr bwMode="auto">
          <a:xfrm>
            <a:off x="179512" y="620688"/>
            <a:ext cx="936104" cy="576064"/>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8"/>
          <p:cNvSpPr>
            <a:spLocks noChangeShapeType="1"/>
          </p:cNvSpPr>
          <p:nvPr/>
        </p:nvSpPr>
        <p:spPr bwMode="auto">
          <a:xfrm>
            <a:off x="3022600" y="2701925"/>
            <a:ext cx="0" cy="19843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med" len="me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矩形 14"/>
          <p:cNvSpPr/>
          <p:nvPr/>
        </p:nvSpPr>
        <p:spPr>
          <a:xfrm>
            <a:off x="3407512" y="112343"/>
            <a:ext cx="2238113" cy="369332"/>
          </a:xfrm>
          <a:prstGeom prst="rect">
            <a:avLst/>
          </a:prstGeom>
        </p:spPr>
        <p:txBody>
          <a:bodyPr wrap="none">
            <a:spAutoFit/>
          </a:bodyPr>
          <a:lstStyle/>
          <a:p>
            <a:r>
              <a:rPr lang="zh-CN" altLang="zh-CN" b="1" dirty="0"/>
              <a:t>表</a:t>
            </a:r>
            <a:r>
              <a:rPr lang="en-US" altLang="zh-CN" b="1" dirty="0"/>
              <a:t>2-5  </a:t>
            </a:r>
            <a:r>
              <a:rPr lang="zh-CN" altLang="zh-CN" b="1" dirty="0"/>
              <a:t>标准</a:t>
            </a:r>
            <a:r>
              <a:rPr lang="en-US" altLang="zh-CN" b="1" dirty="0"/>
              <a:t>ASCII</a:t>
            </a:r>
            <a:r>
              <a:rPr lang="zh-CN" altLang="zh-CN" b="1" dirty="0"/>
              <a:t>码表</a:t>
            </a:r>
            <a:endParaRPr lang="zh-CN" altLang="zh-CN" dirty="0"/>
          </a:p>
        </p:txBody>
      </p:sp>
    </p:spTree>
    <p:extLst>
      <p:ext uri="{BB962C8B-B14F-4D97-AF65-F5344CB8AC3E}">
        <p14:creationId xmlns:p14="http://schemas.microsoft.com/office/powerpoint/2010/main" val="42233963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ASCII</a:t>
            </a:r>
            <a:r>
              <a:rPr lang="zh-CN" altLang="zh-CN" dirty="0"/>
              <a:t>码值为</a:t>
            </a:r>
            <a:r>
              <a:rPr lang="en-US" altLang="zh-CN" dirty="0"/>
              <a:t>0</a:t>
            </a:r>
            <a:r>
              <a:rPr lang="zh-CN" altLang="zh-CN" dirty="0"/>
              <a:t>～</a:t>
            </a:r>
            <a:r>
              <a:rPr lang="en-US" altLang="zh-CN" dirty="0"/>
              <a:t>31</a:t>
            </a:r>
            <a:r>
              <a:rPr lang="zh-CN" altLang="zh-CN" dirty="0"/>
              <a:t>及</a:t>
            </a:r>
            <a:r>
              <a:rPr lang="en-US" altLang="zh-CN" dirty="0"/>
              <a:t>127(</a:t>
            </a:r>
            <a:r>
              <a:rPr lang="zh-CN" altLang="zh-CN" dirty="0"/>
              <a:t>共</a:t>
            </a:r>
            <a:r>
              <a:rPr lang="en-US" altLang="zh-CN" dirty="0"/>
              <a:t>33</a:t>
            </a:r>
            <a:r>
              <a:rPr lang="zh-CN" altLang="zh-CN" dirty="0"/>
              <a:t>个</a:t>
            </a:r>
            <a:r>
              <a:rPr lang="en-US" altLang="zh-CN" dirty="0"/>
              <a:t>)</a:t>
            </a:r>
            <a:r>
              <a:rPr lang="zh-CN" altLang="zh-CN" dirty="0"/>
              <a:t>是控制字符或通信专用字符</a:t>
            </a:r>
            <a:r>
              <a:rPr lang="zh-CN" altLang="zh-CN" dirty="0" smtClean="0"/>
              <a:t>；</a:t>
            </a:r>
            <a:endParaRPr lang="en-US" altLang="zh-CN" dirty="0" smtClean="0"/>
          </a:p>
          <a:p>
            <a:r>
              <a:rPr lang="en-US" altLang="zh-CN" dirty="0" smtClean="0"/>
              <a:t>ASCII</a:t>
            </a:r>
            <a:r>
              <a:rPr lang="zh-CN" altLang="zh-CN" dirty="0"/>
              <a:t>码值为</a:t>
            </a:r>
            <a:r>
              <a:rPr lang="en-US" altLang="zh-CN" dirty="0"/>
              <a:t>32</a:t>
            </a:r>
            <a:r>
              <a:rPr lang="zh-CN" altLang="zh-CN" dirty="0"/>
              <a:t>～</a:t>
            </a:r>
            <a:r>
              <a:rPr lang="en-US" altLang="zh-CN" dirty="0"/>
              <a:t>126(</a:t>
            </a:r>
            <a:r>
              <a:rPr lang="zh-CN" altLang="zh-CN" dirty="0"/>
              <a:t>共</a:t>
            </a:r>
            <a:r>
              <a:rPr lang="en-US" altLang="zh-CN" dirty="0"/>
              <a:t>95</a:t>
            </a:r>
            <a:r>
              <a:rPr lang="zh-CN" altLang="zh-CN" dirty="0"/>
              <a:t>个</a:t>
            </a:r>
            <a:r>
              <a:rPr lang="en-US" altLang="zh-CN" dirty="0"/>
              <a:t>)</a:t>
            </a:r>
            <a:r>
              <a:rPr lang="zh-CN" altLang="zh-CN" dirty="0"/>
              <a:t>是字符：</a:t>
            </a:r>
            <a:r>
              <a:rPr lang="en-US" altLang="zh-CN" dirty="0"/>
              <a:t>32</a:t>
            </a:r>
            <a:r>
              <a:rPr lang="zh-CN" altLang="zh-CN" dirty="0"/>
              <a:t>是空格符、</a:t>
            </a:r>
            <a:r>
              <a:rPr lang="en-US" altLang="zh-CN" dirty="0"/>
              <a:t>48</a:t>
            </a:r>
            <a:r>
              <a:rPr lang="zh-CN" altLang="zh-CN" dirty="0"/>
              <a:t>～</a:t>
            </a:r>
            <a:r>
              <a:rPr lang="en-US" altLang="zh-CN" dirty="0"/>
              <a:t>57</a:t>
            </a:r>
            <a:r>
              <a:rPr lang="zh-CN" altLang="zh-CN" dirty="0"/>
              <a:t>为</a:t>
            </a:r>
            <a:r>
              <a:rPr lang="en-US" altLang="zh-CN" dirty="0"/>
              <a:t>0</a:t>
            </a:r>
            <a:r>
              <a:rPr lang="zh-CN" altLang="zh-CN" dirty="0"/>
              <a:t>到</a:t>
            </a:r>
            <a:r>
              <a:rPr lang="en-US" altLang="zh-CN" dirty="0"/>
              <a:t>9</a:t>
            </a:r>
            <a:r>
              <a:rPr lang="zh-CN" altLang="zh-CN" dirty="0"/>
              <a:t>共十个阿拉伯数字、</a:t>
            </a:r>
            <a:r>
              <a:rPr lang="en-US" altLang="zh-CN" dirty="0"/>
              <a:t>ASCII</a:t>
            </a:r>
            <a:r>
              <a:rPr lang="zh-CN" altLang="zh-CN" dirty="0"/>
              <a:t>码值为</a:t>
            </a:r>
            <a:r>
              <a:rPr lang="en-US" altLang="zh-CN" dirty="0"/>
              <a:t>65</a:t>
            </a:r>
            <a:r>
              <a:rPr lang="zh-CN" altLang="zh-CN" dirty="0"/>
              <a:t>～</a:t>
            </a:r>
            <a:r>
              <a:rPr lang="en-US" altLang="zh-CN" dirty="0"/>
              <a:t>90</a:t>
            </a:r>
            <a:r>
              <a:rPr lang="zh-CN" altLang="zh-CN" dirty="0"/>
              <a:t>是</a:t>
            </a:r>
            <a:r>
              <a:rPr lang="en-US" altLang="zh-CN" dirty="0"/>
              <a:t>26</a:t>
            </a:r>
            <a:r>
              <a:rPr lang="zh-CN" altLang="zh-CN" dirty="0"/>
              <a:t>个大写英文字母、</a:t>
            </a:r>
            <a:r>
              <a:rPr lang="en-US" altLang="zh-CN" dirty="0"/>
              <a:t>ASCII</a:t>
            </a:r>
            <a:r>
              <a:rPr lang="zh-CN" altLang="zh-CN" dirty="0"/>
              <a:t>码值为</a:t>
            </a:r>
            <a:r>
              <a:rPr lang="en-US" altLang="zh-CN" dirty="0"/>
              <a:t>97</a:t>
            </a:r>
            <a:r>
              <a:rPr lang="zh-CN" altLang="zh-CN" dirty="0"/>
              <a:t>～</a:t>
            </a:r>
            <a:r>
              <a:rPr lang="en-US" altLang="zh-CN" dirty="0"/>
              <a:t>122</a:t>
            </a:r>
            <a:r>
              <a:rPr lang="zh-CN" altLang="zh-CN" dirty="0"/>
              <a:t>是</a:t>
            </a:r>
            <a:r>
              <a:rPr lang="en-US" altLang="zh-CN" dirty="0"/>
              <a:t>26</a:t>
            </a:r>
            <a:r>
              <a:rPr lang="zh-CN" altLang="zh-CN" dirty="0"/>
              <a:t>个小写英文</a:t>
            </a:r>
            <a:r>
              <a:rPr lang="zh-CN" altLang="zh-CN" dirty="0" smtClean="0"/>
              <a:t>字母</a:t>
            </a:r>
            <a:r>
              <a:rPr lang="en-US" altLang="zh-CN" dirty="0" smtClean="0"/>
              <a:t>(</a:t>
            </a:r>
            <a:r>
              <a:rPr lang="zh-CN" altLang="zh-CN" dirty="0" smtClean="0"/>
              <a:t>所以</a:t>
            </a:r>
            <a:r>
              <a:rPr lang="en-US" altLang="zh-CN" dirty="0"/>
              <a:t>ASCII</a:t>
            </a:r>
            <a:r>
              <a:rPr lang="zh-CN" altLang="zh-CN" dirty="0"/>
              <a:t>码字符都是区分大小</a:t>
            </a:r>
            <a:r>
              <a:rPr lang="zh-CN" altLang="zh-CN" dirty="0" smtClean="0"/>
              <a:t>的</a:t>
            </a:r>
            <a:r>
              <a:rPr lang="en-US" altLang="zh-CN" dirty="0" smtClean="0"/>
              <a:t>)</a:t>
            </a:r>
            <a:r>
              <a:rPr lang="zh-CN" altLang="zh-CN" dirty="0" smtClean="0"/>
              <a:t>；</a:t>
            </a:r>
            <a:endParaRPr lang="en-US" altLang="zh-CN" dirty="0" smtClean="0"/>
          </a:p>
          <a:p>
            <a:r>
              <a:rPr lang="zh-CN" altLang="zh-CN" dirty="0" smtClean="0"/>
              <a:t>其余</a:t>
            </a:r>
            <a:r>
              <a:rPr lang="zh-CN" altLang="zh-CN" dirty="0"/>
              <a:t>为一些标点符号、运算</a:t>
            </a:r>
            <a:r>
              <a:rPr lang="zh-CN" altLang="zh-CN" dirty="0" smtClean="0"/>
              <a:t>符号等</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40982535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93894"/>
          </a:xfrm>
        </p:spPr>
        <p:txBody>
          <a:bodyPr>
            <a:normAutofit lnSpcReduction="10000"/>
          </a:bodyPr>
          <a:lstStyle/>
          <a:p>
            <a:pPr lvl="1"/>
            <a:r>
              <a:rPr lang="zh-CN" altLang="zh-CN" b="1" dirty="0" smtClean="0"/>
              <a:t>汉字编码</a:t>
            </a:r>
            <a:endParaRPr lang="en-US" altLang="zh-CN" b="1" dirty="0" smtClean="0"/>
          </a:p>
          <a:p>
            <a:pPr lvl="2"/>
            <a:r>
              <a:rPr lang="zh-CN" altLang="zh-CN" dirty="0"/>
              <a:t>《信息交换用汉字编码字符集·基本集》</a:t>
            </a:r>
            <a:r>
              <a:rPr lang="en-US" altLang="zh-CN" dirty="0"/>
              <a:t>(</a:t>
            </a:r>
            <a:r>
              <a:rPr lang="zh-CN" altLang="zh-CN" dirty="0"/>
              <a:t>代号</a:t>
            </a:r>
            <a:r>
              <a:rPr lang="en-US" altLang="zh-CN" dirty="0"/>
              <a:t>GB 2312-80)</a:t>
            </a:r>
            <a:r>
              <a:rPr lang="zh-CN" altLang="zh-CN" dirty="0"/>
              <a:t>，它是中国第一个简体中文字符集的国家标准，所以又称为国标码</a:t>
            </a:r>
            <a:r>
              <a:rPr lang="zh-CN" altLang="zh-CN" dirty="0" smtClean="0"/>
              <a:t>。</a:t>
            </a:r>
            <a:endParaRPr lang="en-US" altLang="zh-CN" dirty="0" smtClean="0"/>
          </a:p>
          <a:p>
            <a:pPr lvl="2"/>
            <a:r>
              <a:rPr lang="en-US" altLang="zh-CN" dirty="0"/>
              <a:t>GB 2312-80</a:t>
            </a:r>
            <a:r>
              <a:rPr lang="zh-CN" altLang="zh-CN" dirty="0"/>
              <a:t>标准共收录</a:t>
            </a:r>
            <a:r>
              <a:rPr lang="en-US" altLang="zh-CN" dirty="0"/>
              <a:t>6763</a:t>
            </a:r>
            <a:r>
              <a:rPr lang="zh-CN" altLang="zh-CN" dirty="0"/>
              <a:t>个汉字，其中一级汉字</a:t>
            </a:r>
            <a:r>
              <a:rPr lang="en-US" altLang="zh-CN" dirty="0"/>
              <a:t>3755</a:t>
            </a:r>
            <a:r>
              <a:rPr lang="zh-CN" altLang="zh-CN" dirty="0"/>
              <a:t>个</a:t>
            </a:r>
            <a:r>
              <a:rPr lang="en-US" altLang="zh-CN" dirty="0"/>
              <a:t>(</a:t>
            </a:r>
            <a:r>
              <a:rPr lang="zh-CN" altLang="zh-CN" dirty="0"/>
              <a:t>常用字库</a:t>
            </a:r>
            <a:r>
              <a:rPr lang="en-US" altLang="zh-CN" dirty="0"/>
              <a:t>)</a:t>
            </a:r>
            <a:r>
              <a:rPr lang="zh-CN" altLang="zh-CN" dirty="0"/>
              <a:t>，二级汉字</a:t>
            </a:r>
            <a:r>
              <a:rPr lang="en-US" altLang="zh-CN" dirty="0"/>
              <a:t>3008</a:t>
            </a:r>
            <a:r>
              <a:rPr lang="zh-CN" altLang="zh-CN" dirty="0"/>
              <a:t>个</a:t>
            </a:r>
            <a:r>
              <a:rPr lang="en-US" altLang="zh-CN" dirty="0"/>
              <a:t>(</a:t>
            </a:r>
            <a:r>
              <a:rPr lang="zh-CN" altLang="zh-CN" dirty="0"/>
              <a:t>不常用字库</a:t>
            </a:r>
            <a:r>
              <a:rPr lang="en-US" altLang="zh-CN" dirty="0"/>
              <a:t>)</a:t>
            </a:r>
            <a:r>
              <a:rPr lang="zh-CN" altLang="zh-CN" dirty="0" smtClean="0"/>
              <a:t>；</a:t>
            </a:r>
            <a:endParaRPr lang="en-US" altLang="zh-CN" dirty="0" smtClean="0"/>
          </a:p>
          <a:p>
            <a:pPr lvl="2"/>
            <a:r>
              <a:rPr lang="en-US" altLang="zh-CN" dirty="0" smtClean="0"/>
              <a:t>GB 2312</a:t>
            </a:r>
            <a:r>
              <a:rPr lang="zh-CN" altLang="en-US" dirty="0" smtClean="0"/>
              <a:t>还</a:t>
            </a:r>
            <a:r>
              <a:rPr lang="zh-CN" altLang="zh-CN" dirty="0" smtClean="0"/>
              <a:t>收录</a:t>
            </a:r>
            <a:r>
              <a:rPr lang="zh-CN" altLang="zh-CN" dirty="0"/>
              <a:t>了包括拉丁字母、希腊字母、日文平假名及片假名字母、俄语西里尔字母在内的</a:t>
            </a:r>
            <a:r>
              <a:rPr lang="en-US" altLang="zh-CN" dirty="0"/>
              <a:t>682</a:t>
            </a:r>
            <a:r>
              <a:rPr lang="zh-CN" altLang="zh-CN" dirty="0"/>
              <a:t>个全角字符</a:t>
            </a:r>
            <a:r>
              <a:rPr lang="zh-CN" altLang="zh-CN" dirty="0" smtClean="0"/>
              <a:t>。</a:t>
            </a:r>
            <a:endParaRPr lang="en-US" altLang="zh-CN" dirty="0" smtClean="0"/>
          </a:p>
          <a:p>
            <a:pPr lvl="2"/>
            <a:r>
              <a:rPr lang="en-US" altLang="zh-CN" dirty="0" smtClean="0"/>
              <a:t>GB2312-80</a:t>
            </a:r>
            <a:r>
              <a:rPr lang="zh-CN" altLang="zh-CN" dirty="0" smtClean="0"/>
              <a:t>是</a:t>
            </a:r>
            <a:r>
              <a:rPr lang="zh-CN" altLang="zh-CN" dirty="0"/>
              <a:t>一种</a:t>
            </a:r>
            <a:r>
              <a:rPr lang="en-US" altLang="zh-CN" dirty="0"/>
              <a:t>2</a:t>
            </a:r>
            <a:r>
              <a:rPr lang="zh-CN" altLang="zh-CN" dirty="0"/>
              <a:t>字节</a:t>
            </a:r>
            <a:r>
              <a:rPr lang="zh-CN" altLang="zh-CN" dirty="0" smtClean="0"/>
              <a:t>编码</a:t>
            </a:r>
            <a:r>
              <a:rPr lang="zh-CN" altLang="en-US" dirty="0" smtClean="0"/>
              <a:t>，最高位均为</a:t>
            </a:r>
            <a:r>
              <a:rPr lang="en-US" altLang="zh-CN" dirty="0" smtClean="0"/>
              <a:t>0</a:t>
            </a:r>
            <a:r>
              <a:rPr lang="zh-CN" altLang="zh-CN" dirty="0" smtClean="0"/>
              <a:t>。</a:t>
            </a:r>
            <a:r>
              <a:rPr lang="zh-CN" altLang="zh-CN" dirty="0"/>
              <a:t>它将所收录的汉字分为</a:t>
            </a:r>
            <a:r>
              <a:rPr lang="en-US" altLang="zh-CN" dirty="0"/>
              <a:t>94</a:t>
            </a:r>
            <a:r>
              <a:rPr lang="zh-CN" altLang="zh-CN" dirty="0"/>
              <a:t>个区，对应第一字节；每个区又分为</a:t>
            </a:r>
            <a:r>
              <a:rPr lang="en-US" altLang="zh-CN" dirty="0"/>
              <a:t>94</a:t>
            </a:r>
            <a:r>
              <a:rPr lang="zh-CN" altLang="zh-CN" dirty="0"/>
              <a:t>个位，对应第二字节。两个字节的值分别为区号值和位号值加</a:t>
            </a:r>
            <a:r>
              <a:rPr lang="en-US" altLang="zh-CN" dirty="0"/>
              <a:t>32(</a:t>
            </a:r>
            <a:r>
              <a:rPr lang="zh-CN" altLang="zh-CN" dirty="0"/>
              <a:t>或</a:t>
            </a:r>
            <a:r>
              <a:rPr lang="en-US" altLang="zh-CN" dirty="0"/>
              <a:t>0x20)</a:t>
            </a:r>
            <a:r>
              <a:rPr lang="zh-CN" altLang="zh-CN" dirty="0"/>
              <a:t>。</a:t>
            </a: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28482828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01943" lvl="1" indent="0">
              <a:buNone/>
            </a:pPr>
            <a:r>
              <a:rPr lang="en-US" altLang="zh-CN" dirty="0"/>
              <a:t>GB2312-80</a:t>
            </a:r>
            <a:r>
              <a:rPr lang="zh-CN" altLang="zh-CN" dirty="0"/>
              <a:t>的</a:t>
            </a:r>
            <a:r>
              <a:rPr lang="en-US" altLang="zh-CN" dirty="0"/>
              <a:t>94</a:t>
            </a:r>
            <a:r>
              <a:rPr lang="zh-CN" altLang="zh-CN" dirty="0"/>
              <a:t>个区的字符分配情况为：</a:t>
            </a:r>
          </a:p>
          <a:p>
            <a:pPr lvl="2"/>
            <a:r>
              <a:rPr lang="en-US" altLang="zh-CN" dirty="0"/>
              <a:t>01-09</a:t>
            </a:r>
            <a:r>
              <a:rPr lang="zh-CN" altLang="zh-CN" dirty="0"/>
              <a:t>区为特殊符号；</a:t>
            </a:r>
          </a:p>
          <a:p>
            <a:pPr lvl="2"/>
            <a:r>
              <a:rPr lang="en-US" altLang="zh-CN" dirty="0"/>
              <a:t>16-55</a:t>
            </a:r>
            <a:r>
              <a:rPr lang="zh-CN" altLang="zh-CN" dirty="0"/>
              <a:t>区为一级汉字，按拼音排序；</a:t>
            </a:r>
          </a:p>
          <a:p>
            <a:pPr lvl="2"/>
            <a:r>
              <a:rPr lang="en-US" altLang="zh-CN" dirty="0"/>
              <a:t>56-87</a:t>
            </a:r>
            <a:r>
              <a:rPr lang="zh-CN" altLang="zh-CN" dirty="0"/>
              <a:t>区为二级汉字，按部首／笔画排序；</a:t>
            </a:r>
          </a:p>
          <a:p>
            <a:pPr lvl="2"/>
            <a:r>
              <a:rPr lang="en-US" altLang="zh-CN" dirty="0"/>
              <a:t>10-15</a:t>
            </a:r>
            <a:r>
              <a:rPr lang="zh-CN" altLang="zh-CN" dirty="0"/>
              <a:t>区及</a:t>
            </a:r>
            <a:r>
              <a:rPr lang="en-US" altLang="zh-CN" dirty="0"/>
              <a:t>88-94</a:t>
            </a:r>
            <a:r>
              <a:rPr lang="zh-CN" altLang="zh-CN" dirty="0"/>
              <a:t>区则未有编码</a:t>
            </a:r>
            <a:r>
              <a:rPr lang="zh-CN" altLang="zh-CN" dirty="0" smtClean="0"/>
              <a:t>。</a:t>
            </a:r>
            <a:endParaRPr lang="en-US" altLang="zh-CN" dirty="0"/>
          </a:p>
          <a:p>
            <a:pPr marL="301943" lvl="1" indent="0">
              <a:buNone/>
            </a:pPr>
            <a:r>
              <a:rPr lang="zh-CN" altLang="zh-CN" dirty="0" smtClean="0"/>
              <a:t>例如</a:t>
            </a:r>
            <a:r>
              <a:rPr lang="zh-CN" altLang="zh-CN" dirty="0"/>
              <a:t>：汉字“大”字，它位于</a:t>
            </a:r>
            <a:r>
              <a:rPr lang="en-US" altLang="zh-CN" dirty="0"/>
              <a:t>GB2312-80</a:t>
            </a:r>
            <a:r>
              <a:rPr lang="zh-CN" altLang="zh-CN" dirty="0"/>
              <a:t>的第</a:t>
            </a:r>
            <a:r>
              <a:rPr lang="en-US" altLang="zh-CN" dirty="0"/>
              <a:t>20</a:t>
            </a:r>
            <a:r>
              <a:rPr lang="zh-CN" altLang="zh-CN" dirty="0"/>
              <a:t>区、第</a:t>
            </a:r>
            <a:r>
              <a:rPr lang="en-US" altLang="zh-CN" dirty="0"/>
              <a:t>83</a:t>
            </a:r>
            <a:r>
              <a:rPr lang="zh-CN" altLang="zh-CN" dirty="0"/>
              <a:t>位的位置，这样，汉字“大”</a:t>
            </a:r>
            <a:r>
              <a:rPr lang="zh-CN" altLang="zh-CN" dirty="0" smtClean="0"/>
              <a:t>的区位码</a:t>
            </a:r>
            <a:r>
              <a:rPr lang="zh-CN" altLang="zh-CN" dirty="0"/>
              <a:t>为</a:t>
            </a:r>
            <a:r>
              <a:rPr lang="en-US" altLang="zh-CN" dirty="0"/>
              <a:t>2083</a:t>
            </a:r>
            <a:r>
              <a:rPr lang="zh-CN" altLang="zh-CN" dirty="0"/>
              <a:t>；汉字“大”的</a:t>
            </a:r>
            <a:r>
              <a:rPr lang="zh-CN" altLang="zh-CN" dirty="0" smtClean="0"/>
              <a:t>汉字信息交换码</a:t>
            </a:r>
            <a:r>
              <a:rPr lang="zh-CN" altLang="zh-CN" dirty="0"/>
              <a:t>值为：</a:t>
            </a:r>
            <a:r>
              <a:rPr lang="en-US" altLang="zh-CN" dirty="0" smtClean="0"/>
              <a:t>0x3473</a:t>
            </a:r>
            <a:r>
              <a:rPr lang="zh-CN" altLang="en-US" dirty="0"/>
              <a:t>。</a:t>
            </a:r>
            <a:endParaRPr lang="zh-CN" altLang="zh-CN" dirty="0"/>
          </a:p>
          <a:p>
            <a:pPr marL="0" indent="0">
              <a:buNone/>
            </a:pPr>
            <a:r>
              <a:rPr lang="zh-CN" altLang="en-US" dirty="0" smtClean="0"/>
              <a:t>即：</a:t>
            </a: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graphicFrame>
        <p:nvGraphicFramePr>
          <p:cNvPr id="8" name="表格 7"/>
          <p:cNvGraphicFramePr>
            <a:graphicFrameLocks noGrp="1"/>
          </p:cNvGraphicFramePr>
          <p:nvPr>
            <p:extLst>
              <p:ext uri="{D42A27DB-BD31-4B8C-83A1-F6EECF244321}">
                <p14:modId xmlns:p14="http://schemas.microsoft.com/office/powerpoint/2010/main" val="817409714"/>
              </p:ext>
            </p:extLst>
          </p:nvPr>
        </p:nvGraphicFramePr>
        <p:xfrm>
          <a:off x="1979712" y="5733256"/>
          <a:ext cx="5184576" cy="576064"/>
        </p:xfrm>
        <a:graphic>
          <a:graphicData uri="http://schemas.openxmlformats.org/drawingml/2006/table">
            <a:tbl>
              <a:tblPr>
                <a:tableStyleId>{5C22544A-7EE6-4342-B048-85BDC9FD1C3A}</a:tableStyleId>
              </a:tblPr>
              <a:tblGrid>
                <a:gridCol w="2592288"/>
                <a:gridCol w="2592288"/>
              </a:tblGrid>
              <a:tr h="576064">
                <a:tc>
                  <a:txBody>
                    <a:bodyPr/>
                    <a:lstStyle/>
                    <a:p>
                      <a:pPr algn="ctr">
                        <a:spcAft>
                          <a:spcPts val="0"/>
                        </a:spcAft>
                      </a:pPr>
                      <a:r>
                        <a:rPr lang="en-US" sz="2800" kern="100" dirty="0">
                          <a:effectLst/>
                        </a:rPr>
                        <a:t>0 0 1 1 0 1 0 0</a:t>
                      </a:r>
                      <a:endParaRPr lang="zh-CN" sz="2800" kern="100" dirty="0">
                        <a:effectLst/>
                        <a:latin typeface="Times New Roman"/>
                        <a:ea typeface="宋体"/>
                      </a:endParaRPr>
                    </a:p>
                  </a:txBody>
                  <a:tcPr marL="68580" marR="68580" marT="0" marB="0" anchor="ctr"/>
                </a:tc>
                <a:tc>
                  <a:txBody>
                    <a:bodyPr/>
                    <a:lstStyle/>
                    <a:p>
                      <a:pPr algn="ctr">
                        <a:spcAft>
                          <a:spcPts val="0"/>
                        </a:spcAft>
                      </a:pPr>
                      <a:r>
                        <a:rPr lang="en-US" sz="2800" kern="100" dirty="0">
                          <a:effectLst/>
                        </a:rPr>
                        <a:t>0 1 1 1 0 0 1 1</a:t>
                      </a:r>
                      <a:endParaRPr lang="zh-CN" sz="28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42583191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smtClean="0"/>
              <a:t>汉字机内码</a:t>
            </a:r>
            <a:endParaRPr lang="en-US" altLang="zh-CN" b="1" dirty="0" smtClean="0"/>
          </a:p>
          <a:p>
            <a:pPr lvl="2"/>
            <a:r>
              <a:rPr lang="zh-CN" altLang="zh-CN" dirty="0"/>
              <a:t>在使用</a:t>
            </a:r>
            <a:r>
              <a:rPr lang="en-US" altLang="zh-CN" dirty="0"/>
              <a:t>GB2312</a:t>
            </a:r>
            <a:r>
              <a:rPr lang="zh-CN" altLang="zh-CN" dirty="0"/>
              <a:t>的程序中，通常采用</a:t>
            </a:r>
            <a:r>
              <a:rPr lang="en-US" altLang="zh-CN" dirty="0"/>
              <a:t>EUC(Extended Unix Code</a:t>
            </a:r>
            <a:r>
              <a:rPr lang="zh-CN" altLang="zh-CN" dirty="0"/>
              <a:t>，是一个使用</a:t>
            </a:r>
            <a:r>
              <a:rPr lang="en-US" altLang="zh-CN" dirty="0"/>
              <a:t>8</a:t>
            </a:r>
            <a:r>
              <a:rPr lang="en-US" altLang="zh-CN" dirty="0">
                <a:hlinkClick r:id="rId2" tooltip="位"/>
              </a:rPr>
              <a:t>位</a:t>
            </a:r>
            <a:r>
              <a:rPr lang="zh-CN" altLang="zh-CN" dirty="0"/>
              <a:t>编码来表示</a:t>
            </a:r>
            <a:r>
              <a:rPr lang="en-US" altLang="zh-CN" dirty="0" err="1">
                <a:hlinkClick r:id="rId3" tooltip="字符"/>
              </a:rPr>
              <a:t>字符</a:t>
            </a:r>
            <a:r>
              <a:rPr lang="zh-CN" altLang="zh-CN" dirty="0"/>
              <a:t>的方法</a:t>
            </a:r>
            <a:r>
              <a:rPr lang="en-US" altLang="zh-CN" dirty="0"/>
              <a:t>)</a:t>
            </a:r>
            <a:r>
              <a:rPr lang="zh-CN" altLang="zh-CN" dirty="0"/>
              <a:t>储存方法，以便与</a:t>
            </a:r>
            <a:r>
              <a:rPr lang="en-US" altLang="zh-CN" dirty="0"/>
              <a:t>ASCII</a:t>
            </a:r>
            <a:r>
              <a:rPr lang="zh-CN" altLang="zh-CN" dirty="0"/>
              <a:t>码</a:t>
            </a:r>
            <a:r>
              <a:rPr lang="zh-CN" altLang="zh-CN" dirty="0" smtClean="0"/>
              <a:t>兼容</a:t>
            </a:r>
            <a:r>
              <a:rPr lang="zh-CN" altLang="en-US" dirty="0" smtClean="0"/>
              <a:t>和区别；</a:t>
            </a:r>
            <a:endParaRPr lang="en-US" altLang="zh-CN" dirty="0" smtClean="0"/>
          </a:p>
          <a:p>
            <a:pPr lvl="2"/>
            <a:r>
              <a:rPr lang="zh-CN" altLang="zh-CN" dirty="0"/>
              <a:t>采用把汉字国标码的两个字节分别加上</a:t>
            </a:r>
            <a:r>
              <a:rPr lang="en-US" altLang="zh-CN" dirty="0"/>
              <a:t>0x80</a:t>
            </a:r>
            <a:r>
              <a:rPr lang="zh-CN" altLang="zh-CN" dirty="0"/>
              <a:t>，或是在汉字区位码的两个字节分别加上</a:t>
            </a:r>
            <a:r>
              <a:rPr lang="en-US" altLang="zh-CN" dirty="0" smtClean="0"/>
              <a:t>0xA0</a:t>
            </a:r>
            <a:r>
              <a:rPr lang="zh-CN" altLang="en-US" dirty="0" smtClean="0"/>
              <a:t>，</a:t>
            </a:r>
            <a:r>
              <a:rPr lang="zh-CN" altLang="zh-CN" dirty="0"/>
              <a:t>使得两个字节的最高位均由“</a:t>
            </a:r>
            <a:r>
              <a:rPr lang="en-US" altLang="zh-CN" dirty="0"/>
              <a:t>0</a:t>
            </a:r>
            <a:r>
              <a:rPr lang="zh-CN" altLang="zh-CN" dirty="0"/>
              <a:t>”改为“</a:t>
            </a:r>
            <a:r>
              <a:rPr lang="en-US" altLang="zh-CN" dirty="0"/>
              <a:t>1</a:t>
            </a:r>
            <a:r>
              <a:rPr lang="zh-CN" altLang="zh-CN" dirty="0" smtClean="0"/>
              <a:t>”</a:t>
            </a:r>
            <a:r>
              <a:rPr lang="zh-CN" altLang="en-US" dirty="0" smtClean="0"/>
              <a:t>。</a:t>
            </a:r>
            <a:endParaRPr lang="en-US" altLang="zh-CN" dirty="0" smtClean="0"/>
          </a:p>
          <a:p>
            <a:pPr marL="627063" lvl="2" indent="0">
              <a:buNone/>
            </a:pPr>
            <a:r>
              <a:rPr lang="zh-CN" altLang="zh-CN" dirty="0" smtClean="0"/>
              <a:t>例如，汉字“大”的机内码如下</a:t>
            </a:r>
            <a:r>
              <a:rPr lang="zh-CN" altLang="en-US" dirty="0" smtClean="0"/>
              <a:t>，</a:t>
            </a:r>
            <a:r>
              <a:rPr lang="zh-CN" altLang="zh-CN" dirty="0"/>
              <a:t>即汉字“大”的汉字机内码</a:t>
            </a:r>
            <a:r>
              <a:rPr lang="en-US" altLang="zh-CN" dirty="0"/>
              <a:t>(</a:t>
            </a:r>
            <a:r>
              <a:rPr lang="zh-CN" altLang="zh-CN" dirty="0"/>
              <a:t>即用</a:t>
            </a:r>
            <a:r>
              <a:rPr lang="en-US" altLang="zh-CN" dirty="0"/>
              <a:t>GB2312</a:t>
            </a:r>
            <a:r>
              <a:rPr lang="zh-CN" altLang="zh-CN" dirty="0"/>
              <a:t>之</a:t>
            </a:r>
            <a:r>
              <a:rPr lang="en-US" altLang="zh-CN" dirty="0"/>
              <a:t>EUC-CN</a:t>
            </a:r>
            <a:r>
              <a:rPr lang="zh-CN" altLang="zh-CN" dirty="0"/>
              <a:t>表示的</a:t>
            </a:r>
            <a:r>
              <a:rPr lang="en-US" altLang="zh-CN" dirty="0"/>
              <a:t>)</a:t>
            </a:r>
            <a:r>
              <a:rPr lang="zh-CN" altLang="zh-CN" dirty="0"/>
              <a:t>值为：</a:t>
            </a:r>
            <a:r>
              <a:rPr lang="en-US" altLang="zh-CN" dirty="0"/>
              <a:t>0xB4F3</a:t>
            </a:r>
            <a:r>
              <a:rPr lang="zh-CN" altLang="zh-CN" dirty="0"/>
              <a:t>。</a:t>
            </a: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582524684"/>
              </p:ext>
            </p:extLst>
          </p:nvPr>
        </p:nvGraphicFramePr>
        <p:xfrm>
          <a:off x="2483768" y="5877272"/>
          <a:ext cx="4104456" cy="432048"/>
        </p:xfrm>
        <a:graphic>
          <a:graphicData uri="http://schemas.openxmlformats.org/drawingml/2006/table">
            <a:tbl>
              <a:tblPr>
                <a:tableStyleId>{5C22544A-7EE6-4342-B048-85BDC9FD1C3A}</a:tableStyleId>
              </a:tblPr>
              <a:tblGrid>
                <a:gridCol w="1928957"/>
                <a:gridCol w="2175499"/>
              </a:tblGrid>
              <a:tr h="432048">
                <a:tc>
                  <a:txBody>
                    <a:bodyPr/>
                    <a:lstStyle/>
                    <a:p>
                      <a:pPr indent="131445" algn="just">
                        <a:spcAft>
                          <a:spcPts val="0"/>
                        </a:spcAft>
                      </a:pPr>
                      <a:r>
                        <a:rPr lang="en-US" sz="2400" kern="100" dirty="0">
                          <a:effectLst/>
                        </a:rPr>
                        <a:t>1 0 1 1 0 1 0 0</a:t>
                      </a:r>
                      <a:endParaRPr lang="zh-CN" sz="2400" kern="100" dirty="0">
                        <a:effectLst/>
                        <a:latin typeface="Times New Roman"/>
                        <a:ea typeface="宋体"/>
                      </a:endParaRPr>
                    </a:p>
                  </a:txBody>
                  <a:tcPr marL="68580" marR="68580" marT="0" marB="0"/>
                </a:tc>
                <a:tc>
                  <a:txBody>
                    <a:bodyPr/>
                    <a:lstStyle/>
                    <a:p>
                      <a:pPr indent="65405" algn="just">
                        <a:spcAft>
                          <a:spcPts val="0"/>
                        </a:spcAft>
                      </a:pPr>
                      <a:r>
                        <a:rPr lang="en-US" sz="2400" kern="100" dirty="0">
                          <a:effectLst/>
                        </a:rPr>
                        <a:t>1 1 1 1 0 0 1 1</a:t>
                      </a:r>
                      <a:endParaRPr lang="zh-CN" sz="2400" kern="1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9357588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732381" cy="3921886"/>
          </a:xfrm>
        </p:spPr>
        <p:txBody>
          <a:bodyPr>
            <a:normAutofit/>
          </a:bodyPr>
          <a:lstStyle/>
          <a:p>
            <a:pPr lvl="1"/>
            <a:r>
              <a:rPr lang="zh-CN" altLang="zh-CN" b="1" dirty="0"/>
              <a:t>汉字输入</a:t>
            </a:r>
            <a:r>
              <a:rPr lang="zh-CN" altLang="zh-CN" b="1" dirty="0" smtClean="0"/>
              <a:t>码</a:t>
            </a:r>
            <a:endParaRPr lang="en-US" altLang="zh-CN" b="1" dirty="0" smtClean="0"/>
          </a:p>
          <a:p>
            <a:pPr lvl="2"/>
            <a:r>
              <a:rPr lang="zh-CN" altLang="zh-CN" dirty="0"/>
              <a:t>在英文键盘上输入汉字，则需进行击键组合</a:t>
            </a:r>
            <a:r>
              <a:rPr lang="en-US" altLang="zh-CN" dirty="0"/>
              <a:t>(</a:t>
            </a:r>
            <a:r>
              <a:rPr lang="zh-CN" altLang="zh-CN" dirty="0"/>
              <a:t>即对现有英文键盘进行编码</a:t>
            </a:r>
            <a:r>
              <a:rPr lang="en-US" altLang="zh-CN" dirty="0"/>
              <a:t>)</a:t>
            </a:r>
            <a:r>
              <a:rPr lang="zh-CN" altLang="zh-CN" dirty="0"/>
              <a:t>，采用“一字多码”输入模式</a:t>
            </a:r>
            <a:r>
              <a:rPr lang="en-US" altLang="zh-CN" dirty="0"/>
              <a:t>(</a:t>
            </a:r>
            <a:r>
              <a:rPr lang="zh-CN" altLang="zh-CN" dirty="0"/>
              <a:t>包括区位码、拼音码、五笔字型码等</a:t>
            </a:r>
            <a:r>
              <a:rPr lang="en-US" altLang="zh-CN" dirty="0"/>
              <a:t>)</a:t>
            </a:r>
            <a:r>
              <a:rPr lang="zh-CN" altLang="zh-CN" dirty="0" smtClean="0"/>
              <a:t>。</a:t>
            </a:r>
            <a:endParaRPr lang="en-US" altLang="zh-CN" dirty="0" smtClean="0"/>
          </a:p>
          <a:p>
            <a:pPr lvl="2"/>
            <a:r>
              <a:rPr lang="zh-CN" altLang="zh-CN" dirty="0"/>
              <a:t>基于英文键盘的汉字输入编码的</a:t>
            </a:r>
            <a:r>
              <a:rPr lang="zh-CN" altLang="zh-CN" dirty="0" smtClean="0"/>
              <a:t>方案大致</a:t>
            </a:r>
            <a:r>
              <a:rPr lang="zh-CN" altLang="zh-CN" dirty="0"/>
              <a:t>有下列几类</a:t>
            </a:r>
            <a:r>
              <a:rPr lang="zh-CN" altLang="zh-CN" dirty="0" smtClean="0"/>
              <a:t>：</a:t>
            </a:r>
            <a:endParaRPr lang="en-US" altLang="zh-CN" dirty="0" smtClean="0"/>
          </a:p>
          <a:p>
            <a:pPr lvl="3"/>
            <a:r>
              <a:rPr lang="zh-CN" altLang="zh-CN" dirty="0"/>
              <a:t>等长流水码</a:t>
            </a:r>
            <a:r>
              <a:rPr lang="zh-CN" altLang="zh-CN" dirty="0" smtClean="0"/>
              <a:t>。 </a:t>
            </a:r>
            <a:r>
              <a:rPr lang="en-US" altLang="zh-CN" dirty="0" smtClean="0"/>
              <a:t>(</a:t>
            </a:r>
            <a:r>
              <a:rPr lang="zh-CN" altLang="zh-CN" dirty="0"/>
              <a:t>如区位码、电报码等</a:t>
            </a:r>
            <a:r>
              <a:rPr lang="en-US" altLang="zh-CN" dirty="0"/>
              <a:t>)</a:t>
            </a:r>
            <a:r>
              <a:rPr lang="zh-CN" altLang="zh-CN" dirty="0" smtClean="0"/>
              <a:t>，特点</a:t>
            </a:r>
            <a:r>
              <a:rPr lang="zh-CN" altLang="zh-CN" dirty="0"/>
              <a:t>是无重码</a:t>
            </a:r>
            <a:r>
              <a:rPr lang="zh-CN" altLang="zh-CN" dirty="0" smtClean="0"/>
              <a:t>，但难记忆</a:t>
            </a:r>
            <a:r>
              <a:rPr lang="zh-CN" altLang="en-US" dirty="0"/>
              <a:t>；</a:t>
            </a:r>
            <a:endParaRPr lang="zh-CN" altLang="zh-CN" dirty="0"/>
          </a:p>
          <a:p>
            <a:pPr lvl="3"/>
            <a:r>
              <a:rPr lang="zh-CN" altLang="zh-CN" dirty="0"/>
              <a:t>音码。音码是</a:t>
            </a:r>
            <a:r>
              <a:rPr lang="zh-CN" altLang="zh-CN" dirty="0" smtClean="0"/>
              <a:t>根据汉语拼音</a:t>
            </a:r>
            <a:r>
              <a:rPr lang="zh-CN" altLang="en-US" dirty="0" smtClean="0"/>
              <a:t>编码</a:t>
            </a:r>
            <a:r>
              <a:rPr lang="zh-CN" altLang="zh-CN" dirty="0" smtClean="0"/>
              <a:t>，特点</a:t>
            </a:r>
            <a:r>
              <a:rPr lang="zh-CN" altLang="zh-CN" dirty="0"/>
              <a:t>是简单易学，但重码太</a:t>
            </a:r>
            <a:r>
              <a:rPr lang="zh-CN" altLang="zh-CN" dirty="0" smtClean="0"/>
              <a:t>多</a:t>
            </a:r>
            <a:r>
              <a:rPr lang="zh-CN" altLang="en-US" dirty="0" smtClean="0"/>
              <a:t>；</a:t>
            </a:r>
            <a:endParaRPr lang="zh-CN" altLang="zh-CN" dirty="0"/>
          </a:p>
          <a:p>
            <a:pPr lvl="3"/>
            <a:r>
              <a:rPr lang="zh-CN" altLang="zh-CN" dirty="0"/>
              <a:t>形码</a:t>
            </a:r>
            <a:r>
              <a:rPr lang="zh-CN" altLang="zh-CN" dirty="0" smtClean="0"/>
              <a:t>。根据</a:t>
            </a:r>
            <a:r>
              <a:rPr lang="zh-CN" altLang="zh-CN" dirty="0"/>
              <a:t>汉字</a:t>
            </a:r>
            <a:r>
              <a:rPr lang="zh-CN" altLang="zh-CN" dirty="0" smtClean="0"/>
              <a:t>的</a:t>
            </a:r>
            <a:r>
              <a:rPr lang="zh-CN" altLang="en-US" dirty="0" smtClean="0"/>
              <a:t>笔划、</a:t>
            </a:r>
            <a:r>
              <a:rPr lang="zh-CN" altLang="zh-CN" dirty="0" smtClean="0"/>
              <a:t>结构</a:t>
            </a:r>
            <a:r>
              <a:rPr lang="zh-CN" altLang="zh-CN" dirty="0"/>
              <a:t>来确定汉字的编码</a:t>
            </a:r>
            <a:r>
              <a:rPr lang="en-US" altLang="zh-CN" dirty="0"/>
              <a:t>(</a:t>
            </a:r>
            <a:r>
              <a:rPr lang="zh-CN" altLang="zh-CN" dirty="0"/>
              <a:t>如五笔字型、首尾码等</a:t>
            </a:r>
            <a:r>
              <a:rPr lang="en-US" altLang="zh-CN" dirty="0"/>
              <a:t>)</a:t>
            </a:r>
            <a:r>
              <a:rPr lang="zh-CN" altLang="zh-CN" dirty="0" smtClean="0"/>
              <a:t>，特点</a:t>
            </a:r>
            <a:r>
              <a:rPr lang="zh-CN" altLang="zh-CN" dirty="0"/>
              <a:t>是重码较少，输入速度较快，</a:t>
            </a:r>
            <a:r>
              <a:rPr lang="zh-CN" altLang="zh-CN" dirty="0" smtClean="0"/>
              <a:t>但记忆</a:t>
            </a:r>
            <a:r>
              <a:rPr lang="zh-CN" altLang="zh-CN" dirty="0"/>
              <a:t>量较大。</a:t>
            </a:r>
          </a:p>
          <a:p>
            <a:pPr lvl="3"/>
            <a:r>
              <a:rPr lang="zh-CN" altLang="zh-CN" dirty="0"/>
              <a:t>音形码。音形码是既根据汉字的发音也根据汉字的形状来确定汉字编码的一种方法</a:t>
            </a:r>
            <a:r>
              <a:rPr lang="zh-CN" altLang="zh-CN" dirty="0" smtClean="0"/>
              <a:t>，特点</a:t>
            </a:r>
            <a:r>
              <a:rPr lang="zh-CN" altLang="zh-CN" dirty="0"/>
              <a:t>是编码规则简单，重码少</a:t>
            </a:r>
            <a:r>
              <a:rPr lang="zh-CN" altLang="zh-CN" dirty="0" smtClean="0"/>
              <a:t>。</a:t>
            </a:r>
            <a:endParaRPr lang="zh-CN" altLang="zh-CN"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26424543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zh-CN" altLang="zh-CN" b="1" dirty="0" smtClean="0"/>
              <a:t>汉字字形码</a:t>
            </a:r>
            <a:endParaRPr lang="en-US" altLang="zh-CN" b="1" dirty="0" smtClean="0"/>
          </a:p>
          <a:p>
            <a:pPr lvl="2"/>
            <a:r>
              <a:rPr lang="zh-CN" altLang="zh-CN" dirty="0"/>
              <a:t>将汉字在显示器或打印机上输出，需要把汉字描述成点阵图</a:t>
            </a:r>
            <a:r>
              <a:rPr lang="en-US" altLang="zh-CN" dirty="0"/>
              <a:t>(</a:t>
            </a:r>
            <a:r>
              <a:rPr lang="zh-CN" altLang="zh-CN" dirty="0"/>
              <a:t>显示器和打印机均是以点阵形式工作的</a:t>
            </a:r>
            <a:r>
              <a:rPr lang="en-US" altLang="zh-CN" dirty="0"/>
              <a:t>)</a:t>
            </a:r>
            <a:r>
              <a:rPr lang="zh-CN" altLang="zh-CN" dirty="0"/>
              <a:t>，并对其点阵图进行</a:t>
            </a:r>
            <a:r>
              <a:rPr lang="zh-CN" altLang="zh-CN" dirty="0" smtClean="0"/>
              <a:t>编码</a:t>
            </a:r>
            <a:r>
              <a:rPr lang="zh-CN" altLang="en-US" dirty="0" smtClean="0"/>
              <a:t>：</a:t>
            </a:r>
            <a:endParaRPr lang="en-US" altLang="zh-CN" dirty="0" smtClean="0"/>
          </a:p>
          <a:p>
            <a:pPr lvl="3"/>
            <a:r>
              <a:rPr lang="zh-CN" altLang="zh-CN" dirty="0"/>
              <a:t>任何一个汉字均在大小一样的由点阵组成的矩阵区域中书写，每个点用</a:t>
            </a:r>
            <a:r>
              <a:rPr lang="en-US" altLang="zh-CN" dirty="0"/>
              <a:t>1</a:t>
            </a:r>
            <a:r>
              <a:rPr lang="zh-CN" altLang="zh-CN" dirty="0"/>
              <a:t>个二进制位表示</a:t>
            </a:r>
            <a:r>
              <a:rPr lang="en-US" altLang="zh-CN" dirty="0"/>
              <a:t>(1/0)</a:t>
            </a:r>
            <a:r>
              <a:rPr lang="zh-CN" altLang="zh-CN" dirty="0"/>
              <a:t>，有笔划的点为“</a:t>
            </a:r>
            <a:r>
              <a:rPr lang="en-US" altLang="zh-CN" dirty="0"/>
              <a:t>1</a:t>
            </a:r>
            <a:r>
              <a:rPr lang="zh-CN" altLang="zh-CN" dirty="0"/>
              <a:t>”，无笔划的点为“</a:t>
            </a:r>
            <a:r>
              <a:rPr lang="en-US" altLang="zh-CN" dirty="0"/>
              <a:t>0</a:t>
            </a:r>
            <a:r>
              <a:rPr lang="zh-CN" altLang="zh-CN" dirty="0"/>
              <a:t>”</a:t>
            </a:r>
            <a:r>
              <a:rPr lang="zh-CN" altLang="zh-CN" dirty="0" smtClean="0"/>
              <a:t>。</a:t>
            </a:r>
            <a:endParaRPr lang="en-US" altLang="zh-CN" dirty="0" smtClean="0"/>
          </a:p>
          <a:p>
            <a:pPr lvl="3"/>
            <a:r>
              <a:rPr lang="zh-CN" altLang="zh-CN" dirty="0"/>
              <a:t>全体汉字的字形码也称为汉字字库</a:t>
            </a:r>
            <a:r>
              <a:rPr lang="zh-CN" altLang="zh-CN" dirty="0" smtClean="0"/>
              <a:t>。</a:t>
            </a:r>
            <a:endParaRPr lang="en-US" altLang="zh-CN" dirty="0" smtClean="0"/>
          </a:p>
          <a:p>
            <a:pPr lvl="2"/>
            <a:r>
              <a:rPr lang="zh-CN" altLang="zh-CN" dirty="0"/>
              <a:t>汉字有许多种字体</a:t>
            </a:r>
            <a:r>
              <a:rPr lang="en-US" altLang="zh-CN" dirty="0"/>
              <a:t>(</a:t>
            </a:r>
            <a:r>
              <a:rPr lang="zh-CN" altLang="zh-CN" dirty="0"/>
              <a:t>如宋、楷、黑、仿宋等</a:t>
            </a:r>
            <a:r>
              <a:rPr lang="en-US" altLang="zh-CN" dirty="0"/>
              <a:t>)</a:t>
            </a:r>
            <a:r>
              <a:rPr lang="zh-CN" altLang="zh-CN" dirty="0"/>
              <a:t>，每种字体又有各自的字库</a:t>
            </a:r>
            <a:r>
              <a:rPr lang="zh-CN" altLang="zh-CN" dirty="0" smtClean="0"/>
              <a:t>。用</a:t>
            </a:r>
            <a:r>
              <a:rPr lang="en-US" altLang="zh-CN" dirty="0"/>
              <a:t>24×24</a:t>
            </a:r>
            <a:r>
              <a:rPr lang="zh-CN" altLang="zh-CN" dirty="0"/>
              <a:t>、</a:t>
            </a:r>
            <a:r>
              <a:rPr lang="en-US" altLang="zh-CN" dirty="0"/>
              <a:t>32×32</a:t>
            </a:r>
            <a:r>
              <a:rPr lang="zh-CN" altLang="zh-CN" dirty="0"/>
              <a:t>及</a:t>
            </a:r>
            <a:r>
              <a:rPr lang="en-US" altLang="zh-CN" dirty="0"/>
              <a:t>48×48</a:t>
            </a:r>
            <a:r>
              <a:rPr lang="zh-CN" altLang="zh-CN" dirty="0"/>
              <a:t>等点阵表示一个字时</a:t>
            </a:r>
            <a:r>
              <a:rPr lang="zh-CN" altLang="zh-CN" dirty="0" smtClean="0"/>
              <a:t>，</a:t>
            </a:r>
            <a:r>
              <a:rPr lang="zh-CN" altLang="en-US" dirty="0" smtClean="0"/>
              <a:t>每个汉字</a:t>
            </a:r>
            <a:r>
              <a:rPr lang="zh-CN" altLang="zh-CN" dirty="0" smtClean="0"/>
              <a:t>分别</a:t>
            </a:r>
            <a:r>
              <a:rPr lang="zh-CN" altLang="zh-CN" dirty="0"/>
              <a:t>需要</a:t>
            </a:r>
            <a:r>
              <a:rPr lang="en-US" altLang="zh-CN" dirty="0"/>
              <a:t>72</a:t>
            </a:r>
            <a:r>
              <a:rPr lang="zh-CN" altLang="zh-CN" dirty="0"/>
              <a:t>字节、</a:t>
            </a:r>
            <a:r>
              <a:rPr lang="en-US" altLang="zh-CN" dirty="0"/>
              <a:t>128</a:t>
            </a:r>
            <a:r>
              <a:rPr lang="zh-CN" altLang="zh-CN" dirty="0"/>
              <a:t>字节和</a:t>
            </a:r>
            <a:r>
              <a:rPr lang="en-US" altLang="zh-CN" dirty="0"/>
              <a:t>288</a:t>
            </a:r>
            <a:r>
              <a:rPr lang="zh-CN" altLang="zh-CN" dirty="0" smtClean="0"/>
              <a:t>字节</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39152693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grpSp>
        <p:nvGrpSpPr>
          <p:cNvPr id="4" name="Group 2"/>
          <p:cNvGrpSpPr>
            <a:grpSpLocks/>
          </p:cNvGrpSpPr>
          <p:nvPr/>
        </p:nvGrpSpPr>
        <p:grpSpPr bwMode="auto">
          <a:xfrm>
            <a:off x="179512" y="1844824"/>
            <a:ext cx="8640960" cy="4824536"/>
            <a:chOff x="1920" y="10641"/>
            <a:chExt cx="7845" cy="3632"/>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5" y="10746"/>
              <a:ext cx="3660" cy="3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http://t2.baidu.com/it/u=4044810904,3878165050&amp;fm=51&amp;gp=0.jpg"/>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920" y="10641"/>
              <a:ext cx="3720" cy="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0059925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4065902"/>
          </a:xfrm>
        </p:spPr>
        <p:txBody>
          <a:bodyPr>
            <a:normAutofit lnSpcReduction="10000"/>
          </a:bodyPr>
          <a:lstStyle/>
          <a:p>
            <a:pPr lvl="1"/>
            <a:r>
              <a:rPr lang="zh-CN" altLang="zh-CN" b="1" dirty="0"/>
              <a:t>汉字信息码的扩展</a:t>
            </a:r>
            <a:r>
              <a:rPr lang="zh-CN" altLang="zh-CN" b="1" dirty="0" smtClean="0"/>
              <a:t>标准</a:t>
            </a:r>
            <a:endParaRPr lang="en-US" altLang="zh-CN" b="1" dirty="0" smtClean="0"/>
          </a:p>
          <a:p>
            <a:pPr lvl="2"/>
            <a:r>
              <a:rPr lang="zh-CN" altLang="zh-CN" dirty="0"/>
              <a:t>汉字信息码扩展标准</a:t>
            </a:r>
            <a:r>
              <a:rPr lang="en-US" altLang="zh-CN" dirty="0"/>
              <a:t>GBK</a:t>
            </a:r>
            <a:r>
              <a:rPr lang="zh-CN" altLang="zh-CN" dirty="0"/>
              <a:t>是另一个常用的汉字编码</a:t>
            </a:r>
            <a:r>
              <a:rPr lang="zh-CN" altLang="zh-CN" dirty="0" smtClean="0"/>
              <a:t>标准</a:t>
            </a:r>
            <a:r>
              <a:rPr lang="zh-CN" altLang="en-US" dirty="0" smtClean="0"/>
              <a:t>；</a:t>
            </a:r>
            <a:endParaRPr lang="en-US" altLang="zh-CN" dirty="0" smtClean="0"/>
          </a:p>
          <a:p>
            <a:pPr lvl="2"/>
            <a:r>
              <a:rPr lang="en-US" altLang="zh-CN" dirty="0"/>
              <a:t>ISO 10646</a:t>
            </a:r>
            <a:r>
              <a:rPr lang="zh-CN" altLang="zh-CN" dirty="0"/>
              <a:t>是国际标准化组织</a:t>
            </a:r>
            <a:r>
              <a:rPr lang="en-US" altLang="zh-CN" dirty="0"/>
              <a:t>ISO</a:t>
            </a:r>
            <a:r>
              <a:rPr lang="zh-CN" altLang="zh-CN" dirty="0"/>
              <a:t>公布的</a:t>
            </a:r>
            <a:r>
              <a:rPr lang="zh-CN" altLang="zh-CN" dirty="0" smtClean="0"/>
              <a:t>《通用多八位编码字符集》 </a:t>
            </a:r>
            <a:r>
              <a:rPr lang="en-US" altLang="zh-CN" dirty="0" smtClean="0"/>
              <a:t>(</a:t>
            </a:r>
            <a:r>
              <a:rPr lang="zh-CN" altLang="zh-CN" dirty="0"/>
              <a:t>即</a:t>
            </a:r>
            <a:r>
              <a:rPr lang="en-US" altLang="zh-CN" dirty="0"/>
              <a:t>Universal </a:t>
            </a:r>
            <a:r>
              <a:rPr lang="en-US" altLang="zh-CN" dirty="0" err="1"/>
              <a:t>Multilpe</a:t>
            </a:r>
            <a:r>
              <a:rPr lang="en-US" altLang="zh-CN" dirty="0"/>
              <a:t>-Octet Coded Character Set</a:t>
            </a:r>
            <a:r>
              <a:rPr lang="zh-CN" altLang="zh-CN" dirty="0"/>
              <a:t>，</a:t>
            </a:r>
            <a:r>
              <a:rPr lang="en-US" altLang="zh-CN" dirty="0"/>
              <a:t>UCS</a:t>
            </a:r>
            <a:r>
              <a:rPr lang="en-US" altLang="zh-CN" dirty="0" smtClean="0"/>
              <a:t>)</a:t>
            </a:r>
            <a:r>
              <a:rPr lang="zh-CN" altLang="zh-CN" dirty="0"/>
              <a:t>编码</a:t>
            </a:r>
            <a:r>
              <a:rPr lang="zh-CN" altLang="zh-CN" dirty="0" smtClean="0"/>
              <a:t>标准</a:t>
            </a:r>
            <a:r>
              <a:rPr lang="en-US" altLang="zh-CN" dirty="0" smtClean="0"/>
              <a:t> </a:t>
            </a:r>
            <a:r>
              <a:rPr lang="zh-CN" altLang="en-US" dirty="0" smtClean="0"/>
              <a:t>；</a:t>
            </a:r>
            <a:endParaRPr lang="en-US" altLang="zh-CN" dirty="0" smtClean="0"/>
          </a:p>
          <a:p>
            <a:pPr lvl="2"/>
            <a:r>
              <a:rPr lang="en-US" altLang="zh-CN" dirty="0" err="1">
                <a:hlinkClick r:id="rId2" tooltip="中华人民共和国国家标准"/>
              </a:rPr>
              <a:t>国家标准</a:t>
            </a:r>
            <a:r>
              <a:rPr lang="en-US" altLang="zh-CN" dirty="0" err="1"/>
              <a:t>GB</a:t>
            </a:r>
            <a:r>
              <a:rPr lang="en-US" altLang="zh-CN" dirty="0"/>
              <a:t> 18030-2005</a:t>
            </a:r>
            <a:r>
              <a:rPr lang="zh-CN" altLang="zh-CN" dirty="0"/>
              <a:t>《信息技术 中文编码字符集》，是我国目前最新的汉字内码字</a:t>
            </a:r>
            <a:r>
              <a:rPr lang="zh-CN" altLang="zh-CN" dirty="0" smtClean="0"/>
              <a:t>集</a:t>
            </a:r>
            <a:r>
              <a:rPr lang="zh-CN" altLang="en-US" dirty="0" smtClean="0"/>
              <a:t>；</a:t>
            </a:r>
            <a:endParaRPr lang="en-US" altLang="zh-CN" dirty="0" smtClean="0"/>
          </a:p>
          <a:p>
            <a:pPr lvl="2"/>
            <a:r>
              <a:rPr lang="en-US" altLang="zh-CN" dirty="0"/>
              <a:t>Big5</a:t>
            </a:r>
            <a:r>
              <a:rPr lang="zh-CN" altLang="zh-CN" dirty="0"/>
              <a:t>：又称为大五码或五大码，是使用</a:t>
            </a:r>
            <a:r>
              <a:rPr lang="en-US" altLang="zh-CN" dirty="0" err="1">
                <a:hlinkClick r:id="rId3" tooltip="繁体中文"/>
              </a:rPr>
              <a:t>繁体中文</a:t>
            </a:r>
            <a:r>
              <a:rPr lang="zh-CN" altLang="zh-CN" dirty="0"/>
              <a:t>社区中最常用的计算机</a:t>
            </a:r>
            <a:r>
              <a:rPr lang="en-US" altLang="zh-CN" dirty="0" err="1">
                <a:hlinkClick r:id="rId4" tooltip="汉字"/>
              </a:rPr>
              <a:t>汉字</a:t>
            </a:r>
            <a:r>
              <a:rPr lang="en-US" altLang="zh-CN" dirty="0" err="1">
                <a:hlinkClick r:id="rId5" tooltip="字符集"/>
              </a:rPr>
              <a:t>字符集</a:t>
            </a:r>
            <a:r>
              <a:rPr lang="zh-CN" altLang="zh-CN" dirty="0" smtClean="0"/>
              <a:t>标准</a:t>
            </a:r>
            <a:r>
              <a:rPr lang="zh-CN" altLang="en-US" dirty="0" smtClean="0"/>
              <a:t>；</a:t>
            </a:r>
            <a:endParaRPr lang="en-US" altLang="zh-CN" dirty="0" smtClean="0"/>
          </a:p>
          <a:p>
            <a:pPr lvl="2"/>
            <a:r>
              <a:rPr lang="en-US" altLang="zh-CN" dirty="0"/>
              <a:t>CNS 11643</a:t>
            </a:r>
            <a:r>
              <a:rPr lang="zh-CN" altLang="zh-CN" dirty="0"/>
              <a:t>：中文标准交换码</a:t>
            </a:r>
            <a:r>
              <a:rPr lang="en-US" altLang="zh-CN" dirty="0"/>
              <a:t>(Chinese Standard Interchange Code</a:t>
            </a:r>
            <a:r>
              <a:rPr lang="zh-CN" altLang="zh-CN" dirty="0"/>
              <a:t>，</a:t>
            </a:r>
            <a:r>
              <a:rPr lang="en-US" altLang="zh-CN" dirty="0"/>
              <a:t>CSIC)</a:t>
            </a:r>
            <a:r>
              <a:rPr lang="zh-CN" altLang="zh-CN" dirty="0"/>
              <a:t>，是我国台湾地区为资讯交换而制定的繁体中文标准编码方案。</a:t>
            </a:r>
            <a:endParaRPr lang="en-US" altLang="zh-CN" dirty="0" smtClean="0"/>
          </a:p>
          <a:p>
            <a:pPr lvl="2"/>
            <a:endParaRPr lang="zh-CN" altLang="en-US" dirty="0"/>
          </a:p>
        </p:txBody>
      </p:sp>
      <p:sp>
        <p:nvSpPr>
          <p:cNvPr id="3" name="标题 2"/>
          <p:cNvSpPr>
            <a:spLocks noGrp="1"/>
          </p:cNvSpPr>
          <p:nvPr>
            <p:ph type="title"/>
          </p:nvPr>
        </p:nvSpPr>
        <p:spPr/>
        <p:txBody>
          <a:bodyPr/>
          <a:lstStyle/>
          <a:p>
            <a:r>
              <a:rPr lang="en-US" altLang="zh-CN" dirty="0"/>
              <a:t>2.2</a:t>
            </a:r>
            <a:r>
              <a:rPr lang="zh-CN" altLang="zh-CN" dirty="0"/>
              <a:t>数据在计算机中的表示</a:t>
            </a:r>
            <a:endParaRPr lang="zh-CN" altLang="en-US" dirty="0"/>
          </a:p>
        </p:txBody>
      </p:sp>
    </p:spTree>
    <p:extLst>
      <p:ext uri="{BB962C8B-B14F-4D97-AF65-F5344CB8AC3E}">
        <p14:creationId xmlns:p14="http://schemas.microsoft.com/office/powerpoint/2010/main" val="25536242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en-US" dirty="0" smtClean="0"/>
              <a:t>例如：</a:t>
            </a:r>
            <a:endParaRPr lang="en-US" altLang="zh-CN" dirty="0" smtClean="0"/>
          </a:p>
          <a:p>
            <a:pPr lvl="1"/>
            <a:r>
              <a:rPr lang="zh-CN" altLang="zh-CN" dirty="0" smtClean="0"/>
              <a:t>十进制数</a:t>
            </a:r>
            <a:r>
              <a:rPr lang="zh-CN" altLang="zh-CN" dirty="0"/>
              <a:t>是</a:t>
            </a:r>
            <a:r>
              <a:rPr lang="en-US" altLang="zh-CN" dirty="0"/>
              <a:t>{0</a:t>
            </a:r>
            <a:r>
              <a:rPr lang="zh-CN" altLang="zh-CN" dirty="0"/>
              <a:t>，</a:t>
            </a:r>
            <a:r>
              <a:rPr lang="en-US" altLang="zh-CN" dirty="0"/>
              <a:t>1</a:t>
            </a:r>
            <a:r>
              <a:rPr lang="zh-CN" altLang="zh-CN" dirty="0"/>
              <a:t>，</a:t>
            </a:r>
            <a:r>
              <a:rPr lang="en-US" altLang="zh-CN" dirty="0"/>
              <a:t>2</a:t>
            </a:r>
            <a:r>
              <a:rPr lang="zh-CN" altLang="zh-CN" dirty="0"/>
              <a:t>，</a:t>
            </a:r>
            <a:r>
              <a:rPr lang="en-US" altLang="zh-CN" dirty="0"/>
              <a:t>3</a:t>
            </a:r>
            <a:r>
              <a:rPr lang="zh-CN" altLang="zh-CN" dirty="0"/>
              <a:t>，</a:t>
            </a:r>
            <a:r>
              <a:rPr lang="en-US" altLang="zh-CN" dirty="0"/>
              <a:t>4</a:t>
            </a:r>
            <a:r>
              <a:rPr lang="zh-CN" altLang="zh-CN" dirty="0"/>
              <a:t>，</a:t>
            </a:r>
            <a:r>
              <a:rPr lang="en-US" altLang="zh-CN" dirty="0"/>
              <a:t>5</a:t>
            </a:r>
            <a:r>
              <a:rPr lang="zh-CN" altLang="zh-CN" dirty="0"/>
              <a:t>，</a:t>
            </a:r>
            <a:r>
              <a:rPr lang="en-US" altLang="zh-CN" dirty="0"/>
              <a:t>6</a:t>
            </a:r>
            <a:r>
              <a:rPr lang="zh-CN" altLang="zh-CN" dirty="0"/>
              <a:t>，</a:t>
            </a:r>
            <a:r>
              <a:rPr lang="en-US" altLang="zh-CN" dirty="0"/>
              <a:t>7</a:t>
            </a:r>
            <a:r>
              <a:rPr lang="zh-CN" altLang="zh-CN" dirty="0"/>
              <a:t>，</a:t>
            </a:r>
            <a:r>
              <a:rPr lang="en-US" altLang="zh-CN" dirty="0"/>
              <a:t>8</a:t>
            </a:r>
            <a:r>
              <a:rPr lang="zh-CN" altLang="zh-CN" dirty="0"/>
              <a:t>，</a:t>
            </a:r>
            <a:r>
              <a:rPr lang="en-US" altLang="zh-CN" dirty="0"/>
              <a:t>9}</a:t>
            </a:r>
            <a:r>
              <a:rPr lang="zh-CN" altLang="zh-CN" dirty="0"/>
              <a:t>十个元素的集合，则十进制的基数为</a:t>
            </a:r>
            <a:r>
              <a:rPr lang="en-US" altLang="zh-CN" dirty="0">
                <a:solidFill>
                  <a:srgbClr val="FF0000"/>
                </a:solidFill>
              </a:rPr>
              <a:t>R=10</a:t>
            </a:r>
            <a:r>
              <a:rPr lang="zh-CN" altLang="zh-CN" dirty="0"/>
              <a:t>；</a:t>
            </a:r>
          </a:p>
          <a:p>
            <a:pPr lvl="1"/>
            <a:r>
              <a:rPr lang="zh-CN" altLang="zh-CN" dirty="0"/>
              <a:t>二进制数是</a:t>
            </a:r>
            <a:r>
              <a:rPr lang="en-US" altLang="zh-CN" dirty="0"/>
              <a:t>{0</a:t>
            </a:r>
            <a:r>
              <a:rPr lang="zh-CN" altLang="zh-CN" dirty="0"/>
              <a:t>，</a:t>
            </a:r>
            <a:r>
              <a:rPr lang="en-US" altLang="zh-CN" dirty="0"/>
              <a:t>1}</a:t>
            </a:r>
            <a:r>
              <a:rPr lang="zh-CN" altLang="zh-CN" dirty="0"/>
              <a:t>二个元素的集合，则二进制的基数为</a:t>
            </a:r>
            <a:r>
              <a:rPr lang="en-US" altLang="zh-CN" dirty="0">
                <a:solidFill>
                  <a:srgbClr val="FF0000"/>
                </a:solidFill>
              </a:rPr>
              <a:t>R=2</a:t>
            </a:r>
            <a:r>
              <a:rPr lang="zh-CN" altLang="zh-CN" dirty="0"/>
              <a:t>；</a:t>
            </a:r>
          </a:p>
          <a:p>
            <a:pPr lvl="1"/>
            <a:r>
              <a:rPr lang="zh-CN" altLang="zh-CN" dirty="0"/>
              <a:t>八进制数是</a:t>
            </a:r>
            <a:r>
              <a:rPr lang="en-US" altLang="zh-CN" dirty="0"/>
              <a:t>{0</a:t>
            </a:r>
            <a:r>
              <a:rPr lang="zh-CN" altLang="zh-CN" dirty="0"/>
              <a:t>，</a:t>
            </a:r>
            <a:r>
              <a:rPr lang="en-US" altLang="zh-CN" dirty="0"/>
              <a:t>1</a:t>
            </a:r>
            <a:r>
              <a:rPr lang="zh-CN" altLang="zh-CN" dirty="0"/>
              <a:t>，</a:t>
            </a:r>
            <a:r>
              <a:rPr lang="en-US" altLang="zh-CN" dirty="0"/>
              <a:t>2</a:t>
            </a:r>
            <a:r>
              <a:rPr lang="zh-CN" altLang="zh-CN" dirty="0"/>
              <a:t>，</a:t>
            </a:r>
            <a:r>
              <a:rPr lang="en-US" altLang="zh-CN" dirty="0"/>
              <a:t>3</a:t>
            </a:r>
            <a:r>
              <a:rPr lang="zh-CN" altLang="zh-CN" dirty="0"/>
              <a:t>，</a:t>
            </a:r>
            <a:r>
              <a:rPr lang="en-US" altLang="zh-CN" dirty="0"/>
              <a:t>4</a:t>
            </a:r>
            <a:r>
              <a:rPr lang="zh-CN" altLang="zh-CN" dirty="0"/>
              <a:t>，</a:t>
            </a:r>
            <a:r>
              <a:rPr lang="en-US" altLang="zh-CN" dirty="0"/>
              <a:t>5</a:t>
            </a:r>
            <a:r>
              <a:rPr lang="zh-CN" altLang="zh-CN" dirty="0"/>
              <a:t>，</a:t>
            </a:r>
            <a:r>
              <a:rPr lang="en-US" altLang="zh-CN" dirty="0"/>
              <a:t>6</a:t>
            </a:r>
            <a:r>
              <a:rPr lang="zh-CN" altLang="zh-CN" dirty="0"/>
              <a:t>，</a:t>
            </a:r>
            <a:r>
              <a:rPr lang="en-US" altLang="zh-CN" dirty="0"/>
              <a:t>7}</a:t>
            </a:r>
            <a:r>
              <a:rPr lang="zh-CN" altLang="zh-CN" dirty="0"/>
              <a:t>七个元素的集合，则八进制的基数为</a:t>
            </a:r>
            <a:r>
              <a:rPr lang="en-US" altLang="zh-CN" dirty="0">
                <a:solidFill>
                  <a:srgbClr val="FF0000"/>
                </a:solidFill>
              </a:rPr>
              <a:t>R=8</a:t>
            </a:r>
            <a:r>
              <a:rPr lang="zh-CN" altLang="zh-CN" dirty="0"/>
              <a:t>；</a:t>
            </a:r>
          </a:p>
          <a:p>
            <a:pPr lvl="1"/>
            <a:r>
              <a:rPr lang="zh-CN" altLang="zh-CN" dirty="0"/>
              <a:t>十六进制数是</a:t>
            </a:r>
            <a:r>
              <a:rPr lang="en-US" altLang="zh-CN" dirty="0"/>
              <a:t>{0</a:t>
            </a:r>
            <a:r>
              <a:rPr lang="zh-CN" altLang="zh-CN" dirty="0"/>
              <a:t>，</a:t>
            </a:r>
            <a:r>
              <a:rPr lang="en-US" altLang="zh-CN" dirty="0"/>
              <a:t>1</a:t>
            </a:r>
            <a:r>
              <a:rPr lang="zh-CN" altLang="zh-CN" dirty="0"/>
              <a:t>，</a:t>
            </a:r>
            <a:r>
              <a:rPr lang="en-US" altLang="zh-CN" dirty="0"/>
              <a:t>2</a:t>
            </a:r>
            <a:r>
              <a:rPr lang="zh-CN" altLang="zh-CN" dirty="0"/>
              <a:t>，</a:t>
            </a:r>
            <a:r>
              <a:rPr lang="en-US" altLang="zh-CN" dirty="0"/>
              <a:t>3</a:t>
            </a:r>
            <a:r>
              <a:rPr lang="zh-CN" altLang="zh-CN" dirty="0"/>
              <a:t>，</a:t>
            </a:r>
            <a:r>
              <a:rPr lang="en-US" altLang="zh-CN" dirty="0"/>
              <a:t>4</a:t>
            </a:r>
            <a:r>
              <a:rPr lang="zh-CN" altLang="zh-CN" dirty="0"/>
              <a:t>，</a:t>
            </a:r>
            <a:r>
              <a:rPr lang="en-US" altLang="zh-CN" dirty="0"/>
              <a:t>5</a:t>
            </a:r>
            <a:r>
              <a:rPr lang="zh-CN" altLang="zh-CN" dirty="0"/>
              <a:t>，</a:t>
            </a:r>
            <a:r>
              <a:rPr lang="en-US" altLang="zh-CN" dirty="0"/>
              <a:t>6</a:t>
            </a:r>
            <a:r>
              <a:rPr lang="zh-CN" altLang="zh-CN" dirty="0"/>
              <a:t>，</a:t>
            </a:r>
            <a:r>
              <a:rPr lang="en-US" altLang="zh-CN" dirty="0"/>
              <a:t>7</a:t>
            </a:r>
            <a:r>
              <a:rPr lang="zh-CN" altLang="zh-CN" dirty="0"/>
              <a:t>，</a:t>
            </a:r>
            <a:r>
              <a:rPr lang="en-US" altLang="zh-CN" dirty="0"/>
              <a:t>8</a:t>
            </a:r>
            <a:r>
              <a:rPr lang="zh-CN" altLang="zh-CN" dirty="0"/>
              <a:t>，</a:t>
            </a:r>
            <a:r>
              <a:rPr lang="en-US" altLang="zh-CN" dirty="0"/>
              <a:t>9</a:t>
            </a:r>
            <a:r>
              <a:rPr lang="zh-CN" altLang="zh-CN" dirty="0"/>
              <a:t>，</a:t>
            </a:r>
            <a:r>
              <a:rPr lang="en-US" altLang="zh-CN" dirty="0"/>
              <a:t>A</a:t>
            </a:r>
            <a:r>
              <a:rPr lang="zh-CN" altLang="zh-CN" dirty="0"/>
              <a:t>，</a:t>
            </a:r>
            <a:r>
              <a:rPr lang="en-US" altLang="zh-CN" dirty="0"/>
              <a:t>B</a:t>
            </a:r>
            <a:r>
              <a:rPr lang="zh-CN" altLang="zh-CN" dirty="0"/>
              <a:t>，</a:t>
            </a:r>
            <a:r>
              <a:rPr lang="en-US" altLang="zh-CN" dirty="0"/>
              <a:t>C</a:t>
            </a:r>
            <a:r>
              <a:rPr lang="zh-CN" altLang="zh-CN" dirty="0"/>
              <a:t>，</a:t>
            </a:r>
            <a:r>
              <a:rPr lang="en-US" altLang="zh-CN" dirty="0"/>
              <a:t>D</a:t>
            </a:r>
            <a:r>
              <a:rPr lang="zh-CN" altLang="zh-CN" dirty="0"/>
              <a:t>，</a:t>
            </a:r>
            <a:r>
              <a:rPr lang="en-US" altLang="zh-CN" dirty="0"/>
              <a:t>E</a:t>
            </a:r>
            <a:r>
              <a:rPr lang="zh-CN" altLang="zh-CN" dirty="0"/>
              <a:t>，</a:t>
            </a:r>
            <a:r>
              <a:rPr lang="en-US" altLang="zh-CN" dirty="0"/>
              <a:t>F}</a:t>
            </a:r>
            <a:r>
              <a:rPr lang="zh-CN" altLang="zh-CN" dirty="0"/>
              <a:t>十六个元素的集合，则十六进制的基数为</a:t>
            </a:r>
            <a:r>
              <a:rPr lang="en-US" altLang="zh-CN" dirty="0">
                <a:solidFill>
                  <a:srgbClr val="FF0000"/>
                </a:solidFill>
              </a:rPr>
              <a:t>R=16</a:t>
            </a:r>
            <a:r>
              <a:rPr lang="zh-CN" altLang="zh-CN" dirty="0"/>
              <a:t>。</a:t>
            </a:r>
          </a:p>
          <a:p>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spTree>
    <p:extLst>
      <p:ext uri="{BB962C8B-B14F-4D97-AF65-F5344CB8AC3E}">
        <p14:creationId xmlns:p14="http://schemas.microsoft.com/office/powerpoint/2010/main" val="20599868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2.3.1</a:t>
            </a:r>
            <a:r>
              <a:rPr lang="zh-CN" altLang="zh-CN" b="1" dirty="0"/>
              <a:t>二进制算术运算</a:t>
            </a:r>
          </a:p>
          <a:p>
            <a:pPr lvl="1"/>
            <a:r>
              <a:rPr lang="zh-CN" altLang="zh-CN" b="1" dirty="0"/>
              <a:t>二进制</a:t>
            </a:r>
            <a:r>
              <a:rPr lang="zh-CN" altLang="zh-CN" b="1" dirty="0" smtClean="0"/>
              <a:t>加法</a:t>
            </a:r>
            <a:endParaRPr lang="en-US" altLang="zh-CN" b="1" dirty="0" smtClean="0"/>
          </a:p>
          <a:p>
            <a:pPr marL="627063" lvl="2" indent="0">
              <a:buNone/>
            </a:pPr>
            <a:r>
              <a:rPr lang="zh-CN" altLang="zh-CN" dirty="0"/>
              <a:t>运算规则</a:t>
            </a:r>
            <a:r>
              <a:rPr lang="zh-CN" altLang="zh-CN" dirty="0" smtClean="0"/>
              <a:t>：</a:t>
            </a:r>
            <a:r>
              <a:rPr lang="en-US" altLang="zh-CN" b="1" dirty="0" smtClean="0"/>
              <a:t>0 </a:t>
            </a:r>
            <a:r>
              <a:rPr lang="en-US" altLang="zh-CN" b="1" dirty="0"/>
              <a:t>+ 0 = 0     0 + 1 = 1    1 + 0 = 1    1 + 1 = 0 </a:t>
            </a:r>
            <a:r>
              <a:rPr lang="zh-CN" altLang="zh-CN" b="1" dirty="0"/>
              <a:t>（</a:t>
            </a:r>
            <a:r>
              <a:rPr lang="zh-CN" altLang="zh-CN" b="1" dirty="0" smtClean="0"/>
              <a:t>进位）</a:t>
            </a:r>
            <a:endParaRPr lang="zh-CN" altLang="zh-CN" dirty="0"/>
          </a:p>
          <a:p>
            <a:pPr lvl="1"/>
            <a:r>
              <a:rPr lang="zh-CN" altLang="zh-CN" b="1" dirty="0"/>
              <a:t>二进制减法</a:t>
            </a:r>
            <a:endParaRPr lang="zh-CN" altLang="zh-CN" dirty="0"/>
          </a:p>
          <a:p>
            <a:pPr marL="627063" lvl="2" indent="0">
              <a:buNone/>
            </a:pPr>
            <a:r>
              <a:rPr lang="zh-CN" altLang="zh-CN" dirty="0"/>
              <a:t>运算规则</a:t>
            </a:r>
            <a:r>
              <a:rPr lang="zh-CN" altLang="zh-CN" dirty="0" smtClean="0"/>
              <a:t>：</a:t>
            </a:r>
            <a:r>
              <a:rPr lang="en-US" altLang="zh-CN" b="1" dirty="0" smtClean="0"/>
              <a:t>0 </a:t>
            </a:r>
            <a:r>
              <a:rPr lang="en-US" altLang="zh-CN" b="1" dirty="0"/>
              <a:t>– 0 = 0      1 – 0 = 1      1 – 1 = 0      0 – 1 = 1 (</a:t>
            </a:r>
            <a:r>
              <a:rPr lang="zh-CN" altLang="zh-CN" b="1" dirty="0"/>
              <a:t>借位</a:t>
            </a:r>
            <a:r>
              <a:rPr lang="en-US" altLang="zh-CN" b="1" dirty="0"/>
              <a:t>)</a:t>
            </a:r>
            <a:endParaRPr lang="zh-CN" altLang="zh-CN" dirty="0"/>
          </a:p>
          <a:p>
            <a:pPr lvl="1"/>
            <a:r>
              <a:rPr lang="zh-CN" altLang="zh-CN" b="1" dirty="0"/>
              <a:t>二进制乘法</a:t>
            </a:r>
            <a:endParaRPr lang="zh-CN" altLang="zh-CN" dirty="0"/>
          </a:p>
          <a:p>
            <a:pPr marL="627063" lvl="2" indent="0">
              <a:buNone/>
            </a:pPr>
            <a:r>
              <a:rPr lang="zh-CN" altLang="zh-CN" dirty="0"/>
              <a:t>运算规则</a:t>
            </a:r>
            <a:r>
              <a:rPr lang="zh-CN" altLang="zh-CN" dirty="0" smtClean="0"/>
              <a:t>：</a:t>
            </a:r>
            <a:r>
              <a:rPr lang="en-US" altLang="zh-CN" b="1" dirty="0" smtClean="0"/>
              <a:t>0 </a:t>
            </a:r>
            <a:r>
              <a:rPr lang="en-US" altLang="zh-CN" b="1" dirty="0"/>
              <a:t>× 0 = 0      1 × 0 = 0     0 × 1 = 0      1 × 1 = </a:t>
            </a:r>
            <a:r>
              <a:rPr lang="en-US" altLang="zh-CN" b="1" dirty="0" smtClean="0"/>
              <a:t>1</a:t>
            </a:r>
          </a:p>
          <a:p>
            <a:pPr lvl="1"/>
            <a:r>
              <a:rPr lang="zh-CN" altLang="zh-CN" b="1" dirty="0"/>
              <a:t>二进制除法</a:t>
            </a:r>
            <a:r>
              <a:rPr lang="en-US" altLang="zh-CN" b="1" dirty="0"/>
              <a:t> </a:t>
            </a:r>
            <a:endParaRPr lang="zh-CN" altLang="zh-CN" dirty="0"/>
          </a:p>
          <a:p>
            <a:pPr marL="627063" lvl="2" indent="0">
              <a:buNone/>
            </a:pPr>
            <a:r>
              <a:rPr lang="zh-CN" altLang="zh-CN" dirty="0"/>
              <a:t>运算规则：</a:t>
            </a:r>
            <a:r>
              <a:rPr lang="zh-CN" altLang="en-US" dirty="0" smtClean="0"/>
              <a:t>与</a:t>
            </a:r>
            <a:r>
              <a:rPr lang="zh-CN" altLang="zh-CN" dirty="0" smtClean="0"/>
              <a:t>十进制</a:t>
            </a:r>
            <a:r>
              <a:rPr lang="zh-CN" altLang="zh-CN" dirty="0"/>
              <a:t>的类似，也由减法、上商等操作逐步完成。</a:t>
            </a:r>
            <a:endParaRPr lang="zh-CN" altLang="en-US" dirty="0"/>
          </a:p>
        </p:txBody>
      </p:sp>
      <p:sp>
        <p:nvSpPr>
          <p:cNvPr id="3" name="标题 2"/>
          <p:cNvSpPr>
            <a:spLocks noGrp="1"/>
          </p:cNvSpPr>
          <p:nvPr>
            <p:ph type="title"/>
          </p:nvPr>
        </p:nvSpPr>
        <p:spPr/>
        <p:txBody>
          <a:bodyPr>
            <a:normAutofit/>
          </a:bodyPr>
          <a:lstStyle/>
          <a:p>
            <a:r>
              <a:rPr lang="en-US" altLang="zh-CN" b="1" dirty="0"/>
              <a:t>2.3</a:t>
            </a:r>
            <a:r>
              <a:rPr lang="zh-CN" altLang="zh-CN" b="1" dirty="0"/>
              <a:t>计算机中数据的</a:t>
            </a:r>
            <a:r>
              <a:rPr lang="zh-CN" altLang="zh-CN" b="1" dirty="0" smtClean="0"/>
              <a:t>运算</a:t>
            </a:r>
            <a:endParaRPr lang="zh-CN" altLang="en-US" dirty="0"/>
          </a:p>
        </p:txBody>
      </p:sp>
    </p:spTree>
    <p:extLst>
      <p:ext uri="{BB962C8B-B14F-4D97-AF65-F5344CB8AC3E}">
        <p14:creationId xmlns:p14="http://schemas.microsoft.com/office/powerpoint/2010/main" val="26602139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a:t>2.3</a:t>
            </a:r>
            <a:r>
              <a:rPr lang="zh-CN" altLang="zh-CN" b="1" dirty="0"/>
              <a:t>计算机中数据的运算</a:t>
            </a:r>
            <a:endParaRPr lang="zh-CN" altLang="en-US"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961" y="1988840"/>
            <a:ext cx="3003162" cy="1591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988840"/>
            <a:ext cx="3151024" cy="1668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968" y="3848129"/>
            <a:ext cx="2133522" cy="2982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0" name="Picture 6" descr="ss0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76056" y="3848129"/>
            <a:ext cx="2592288" cy="300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179512" y="3848129"/>
            <a:ext cx="82089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499992" y="1772816"/>
            <a:ext cx="0" cy="505739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91615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2.3.2</a:t>
            </a:r>
            <a:r>
              <a:rPr lang="zh-CN" altLang="zh-CN" b="1" dirty="0"/>
              <a:t>逻辑运算</a:t>
            </a:r>
          </a:p>
          <a:p>
            <a:pPr lvl="1"/>
            <a:r>
              <a:rPr lang="zh-CN" altLang="zh-CN" b="1" dirty="0"/>
              <a:t>逻辑“与”</a:t>
            </a:r>
            <a:r>
              <a:rPr lang="zh-CN" altLang="zh-CN" b="1" dirty="0" smtClean="0"/>
              <a:t>运算</a:t>
            </a:r>
            <a:endParaRPr lang="en-US" altLang="zh-CN" b="1" dirty="0" smtClean="0"/>
          </a:p>
          <a:p>
            <a:pPr lvl="2"/>
            <a:r>
              <a:rPr lang="zh-CN" altLang="zh-CN" dirty="0" smtClean="0"/>
              <a:t>运算规则：</a:t>
            </a:r>
            <a:r>
              <a:rPr lang="en-US" altLang="zh-CN" b="1" dirty="0" smtClean="0"/>
              <a:t>0 &amp; </a:t>
            </a:r>
            <a:r>
              <a:rPr lang="en-US" altLang="zh-CN" b="1" dirty="0"/>
              <a:t>1 = 0   1 &amp; 0 = 0    0 &amp; 0 = 0    1 &amp; 1 = </a:t>
            </a:r>
            <a:r>
              <a:rPr lang="en-US" altLang="zh-CN" b="1" dirty="0" smtClean="0"/>
              <a:t>1</a:t>
            </a:r>
          </a:p>
          <a:p>
            <a:pPr lvl="1"/>
            <a:r>
              <a:rPr lang="zh-CN" altLang="zh-CN" b="1" dirty="0"/>
              <a:t>逻辑“或”</a:t>
            </a:r>
            <a:r>
              <a:rPr lang="zh-CN" altLang="zh-CN" b="1" dirty="0" smtClean="0"/>
              <a:t>运算</a:t>
            </a:r>
            <a:endParaRPr lang="en-US" altLang="zh-CN" b="1" dirty="0" smtClean="0"/>
          </a:p>
          <a:p>
            <a:pPr lvl="2"/>
            <a:r>
              <a:rPr lang="zh-CN" altLang="zh-CN" dirty="0"/>
              <a:t>运算</a:t>
            </a:r>
            <a:r>
              <a:rPr lang="zh-CN" altLang="zh-CN" dirty="0" smtClean="0"/>
              <a:t>规则：</a:t>
            </a:r>
            <a:r>
              <a:rPr lang="en-US" altLang="zh-CN" b="1" dirty="0" smtClean="0"/>
              <a:t>0 </a:t>
            </a:r>
            <a:r>
              <a:rPr lang="en-US" altLang="zh-CN" b="1" dirty="0"/>
              <a:t>| 0 = 0    </a:t>
            </a:r>
            <a:r>
              <a:rPr lang="en-US" altLang="zh-CN" b="1" dirty="0" smtClean="0"/>
              <a:t>   0 </a:t>
            </a:r>
            <a:r>
              <a:rPr lang="en-US" altLang="zh-CN" b="1" dirty="0"/>
              <a:t>| 1 = 1  </a:t>
            </a:r>
            <a:r>
              <a:rPr lang="en-US" altLang="zh-CN" b="1" dirty="0" smtClean="0"/>
              <a:t>   </a:t>
            </a:r>
            <a:r>
              <a:rPr lang="en-US" altLang="zh-CN" b="1" dirty="0"/>
              <a:t>1 | 0 = 1   </a:t>
            </a:r>
            <a:r>
              <a:rPr lang="en-US" altLang="zh-CN" b="1" dirty="0" smtClean="0"/>
              <a:t>   1 </a:t>
            </a:r>
            <a:r>
              <a:rPr lang="en-US" altLang="zh-CN" b="1" dirty="0"/>
              <a:t>| 1 = 1</a:t>
            </a:r>
            <a:endParaRPr lang="zh-CN" altLang="zh-CN" dirty="0"/>
          </a:p>
          <a:p>
            <a:pPr lvl="1"/>
            <a:r>
              <a:rPr lang="zh-CN" altLang="zh-CN" b="1" dirty="0"/>
              <a:t>逻辑“非”</a:t>
            </a:r>
            <a:r>
              <a:rPr lang="zh-CN" altLang="zh-CN" b="1" dirty="0" smtClean="0"/>
              <a:t>运算</a:t>
            </a:r>
            <a:endParaRPr lang="en-US" altLang="zh-CN" b="1" dirty="0" smtClean="0"/>
          </a:p>
          <a:p>
            <a:pPr lvl="2"/>
            <a:r>
              <a:rPr lang="zh-CN" altLang="zh-CN" dirty="0"/>
              <a:t>运算规则为</a:t>
            </a:r>
            <a:r>
              <a:rPr lang="zh-CN" altLang="zh-CN" dirty="0" smtClean="0"/>
              <a:t>：</a:t>
            </a:r>
            <a:r>
              <a:rPr lang="en-US" altLang="zh-CN" dirty="0" smtClean="0"/>
              <a:t> </a:t>
            </a:r>
            <a:r>
              <a:rPr lang="en-US" altLang="zh-CN" b="1" dirty="0" smtClean="0"/>
              <a:t>NOT </a:t>
            </a:r>
            <a:r>
              <a:rPr lang="en-US" altLang="zh-CN" b="1" dirty="0"/>
              <a:t>0 = 1   </a:t>
            </a:r>
            <a:r>
              <a:rPr lang="en-US" altLang="zh-CN" b="1" dirty="0" smtClean="0"/>
              <a:t>		NOT </a:t>
            </a:r>
            <a:r>
              <a:rPr lang="en-US" altLang="zh-CN" b="1" dirty="0"/>
              <a:t>1 = 0</a:t>
            </a:r>
            <a:endParaRPr lang="zh-CN" altLang="zh-CN" dirty="0"/>
          </a:p>
          <a:p>
            <a:pPr lvl="1"/>
            <a:r>
              <a:rPr lang="zh-CN" altLang="zh-CN" b="1" dirty="0"/>
              <a:t>逻辑“异或”</a:t>
            </a:r>
            <a:r>
              <a:rPr lang="zh-CN" altLang="zh-CN" b="1" dirty="0" smtClean="0"/>
              <a:t>运算</a:t>
            </a:r>
            <a:endParaRPr lang="en-US" altLang="zh-CN" b="1" dirty="0" smtClean="0"/>
          </a:p>
          <a:p>
            <a:pPr lvl="2"/>
            <a:r>
              <a:rPr lang="zh-CN" altLang="zh-CN" dirty="0"/>
              <a:t>运算规则为</a:t>
            </a:r>
            <a:r>
              <a:rPr lang="zh-CN" altLang="zh-CN" dirty="0" smtClean="0"/>
              <a:t>：</a:t>
            </a:r>
            <a:r>
              <a:rPr lang="en-US" altLang="zh-CN" b="1" dirty="0" smtClean="0"/>
              <a:t>0</a:t>
            </a:r>
            <a:r>
              <a:rPr lang="zh-CN" altLang="zh-CN" b="1" dirty="0"/>
              <a:t>⊕</a:t>
            </a:r>
            <a:r>
              <a:rPr lang="en-US" altLang="zh-CN" b="1" dirty="0"/>
              <a:t>0 = 0	</a:t>
            </a:r>
            <a:r>
              <a:rPr lang="en-US" altLang="zh-CN" b="1" dirty="0" smtClean="0"/>
              <a:t>1</a:t>
            </a:r>
            <a:r>
              <a:rPr lang="zh-CN" altLang="zh-CN" b="1" dirty="0"/>
              <a:t>⊕</a:t>
            </a:r>
            <a:r>
              <a:rPr lang="en-US" altLang="zh-CN" b="1" dirty="0"/>
              <a:t>0 = 1	</a:t>
            </a:r>
            <a:r>
              <a:rPr lang="en-US" altLang="zh-CN" b="1" dirty="0" smtClean="0"/>
              <a:t>   0</a:t>
            </a:r>
            <a:r>
              <a:rPr lang="zh-CN" altLang="zh-CN" b="1" dirty="0"/>
              <a:t>⊕</a:t>
            </a:r>
            <a:r>
              <a:rPr lang="en-US" altLang="zh-CN" b="1" dirty="0"/>
              <a:t>1 = </a:t>
            </a:r>
            <a:r>
              <a:rPr lang="en-US" altLang="zh-CN" b="1" dirty="0" smtClean="0"/>
              <a:t>1    1</a:t>
            </a:r>
            <a:r>
              <a:rPr lang="zh-CN" altLang="zh-CN" b="1" dirty="0"/>
              <a:t>⊕</a:t>
            </a:r>
            <a:r>
              <a:rPr lang="en-US" altLang="zh-CN" b="1" dirty="0"/>
              <a:t>1 = 0</a:t>
            </a:r>
            <a:endParaRPr lang="zh-CN" altLang="zh-CN" dirty="0"/>
          </a:p>
          <a:p>
            <a:pPr lvl="1"/>
            <a:endParaRPr lang="zh-CN" altLang="en-US" dirty="0"/>
          </a:p>
        </p:txBody>
      </p:sp>
      <p:sp>
        <p:nvSpPr>
          <p:cNvPr id="3" name="标题 2"/>
          <p:cNvSpPr>
            <a:spLocks noGrp="1"/>
          </p:cNvSpPr>
          <p:nvPr>
            <p:ph type="title"/>
          </p:nvPr>
        </p:nvSpPr>
        <p:spPr/>
        <p:txBody>
          <a:bodyPr/>
          <a:lstStyle/>
          <a:p>
            <a:r>
              <a:rPr lang="en-US" altLang="zh-CN" b="1" dirty="0"/>
              <a:t>2.3</a:t>
            </a:r>
            <a:r>
              <a:rPr lang="zh-CN" altLang="zh-CN" b="1" dirty="0"/>
              <a:t>计算机中数据的运算</a:t>
            </a:r>
            <a:endParaRPr lang="zh-CN" altLang="en-US" dirty="0"/>
          </a:p>
        </p:txBody>
      </p:sp>
    </p:spTree>
    <p:extLst>
      <p:ext uri="{BB962C8B-B14F-4D97-AF65-F5344CB8AC3E}">
        <p14:creationId xmlns:p14="http://schemas.microsoft.com/office/powerpoint/2010/main" val="34992170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t>2.3.3</a:t>
            </a:r>
            <a:r>
              <a:rPr lang="zh-CN" altLang="zh-CN" b="1" dirty="0"/>
              <a:t>移位运算</a:t>
            </a:r>
          </a:p>
          <a:p>
            <a:pPr lvl="1"/>
            <a:r>
              <a:rPr lang="zh-CN" altLang="zh-CN" b="1" dirty="0" smtClean="0"/>
              <a:t>左移</a:t>
            </a:r>
            <a:endParaRPr lang="en-US" altLang="zh-CN" b="1" dirty="0" smtClean="0"/>
          </a:p>
          <a:p>
            <a:pPr marL="627063" lvl="2" indent="0">
              <a:buNone/>
            </a:pPr>
            <a:r>
              <a:rPr lang="zh-CN" altLang="zh-CN" dirty="0"/>
              <a:t>运算规则：按二进制形式把所有的数字向左移动对应的位数，高位移出</a:t>
            </a:r>
            <a:r>
              <a:rPr lang="en-US" altLang="zh-CN" dirty="0"/>
              <a:t>(</a:t>
            </a:r>
            <a:r>
              <a:rPr lang="zh-CN" altLang="zh-CN" dirty="0"/>
              <a:t>舍弃</a:t>
            </a:r>
            <a:r>
              <a:rPr lang="en-US" altLang="zh-CN" dirty="0"/>
              <a:t>)</a:t>
            </a:r>
            <a:r>
              <a:rPr lang="zh-CN" altLang="zh-CN" dirty="0"/>
              <a:t>，低位的空位补零</a:t>
            </a:r>
            <a:r>
              <a:rPr lang="zh-CN" altLang="zh-CN" dirty="0" smtClean="0"/>
              <a:t>。</a:t>
            </a:r>
            <a:endParaRPr lang="en-US" altLang="zh-CN" dirty="0" smtClean="0"/>
          </a:p>
          <a:p>
            <a:pPr lvl="1"/>
            <a:r>
              <a:rPr lang="zh-CN" altLang="zh-CN" b="1" dirty="0"/>
              <a:t>带符号的</a:t>
            </a:r>
            <a:r>
              <a:rPr lang="zh-CN" altLang="zh-CN" b="1" dirty="0" smtClean="0"/>
              <a:t>右移</a:t>
            </a:r>
            <a:endParaRPr lang="en-US" altLang="zh-CN" b="1" dirty="0" smtClean="0"/>
          </a:p>
          <a:p>
            <a:pPr marL="627063" lvl="2" indent="0">
              <a:buNone/>
            </a:pPr>
            <a:r>
              <a:rPr lang="zh-CN" altLang="zh-CN" dirty="0"/>
              <a:t>运算规则：按二进制形式把所有的数字向右移动对应的位数，低位移出</a:t>
            </a:r>
            <a:r>
              <a:rPr lang="en-US" altLang="zh-CN" dirty="0"/>
              <a:t>(</a:t>
            </a:r>
            <a:r>
              <a:rPr lang="zh-CN" altLang="zh-CN" dirty="0"/>
              <a:t>舍弃</a:t>
            </a:r>
            <a:r>
              <a:rPr lang="en-US" altLang="zh-CN" dirty="0"/>
              <a:t>)</a:t>
            </a:r>
            <a:r>
              <a:rPr lang="zh-CN" altLang="zh-CN" dirty="0"/>
              <a:t>，高位的空位补符号位，即正数补</a:t>
            </a:r>
            <a:r>
              <a:rPr lang="en-US" altLang="zh-CN" dirty="0"/>
              <a:t>0</a:t>
            </a:r>
            <a:r>
              <a:rPr lang="zh-CN" altLang="zh-CN" dirty="0"/>
              <a:t>，负数补</a:t>
            </a:r>
            <a:r>
              <a:rPr lang="en-US" altLang="zh-CN" dirty="0"/>
              <a:t>1</a:t>
            </a:r>
            <a:r>
              <a:rPr lang="zh-CN" altLang="zh-CN" dirty="0" smtClean="0"/>
              <a:t>。</a:t>
            </a:r>
            <a:endParaRPr lang="zh-CN" altLang="zh-CN" dirty="0"/>
          </a:p>
          <a:p>
            <a:pPr lvl="1"/>
            <a:r>
              <a:rPr lang="zh-CN" altLang="zh-CN" b="1" dirty="0"/>
              <a:t>无符号的</a:t>
            </a:r>
            <a:r>
              <a:rPr lang="zh-CN" altLang="zh-CN" b="1" dirty="0" smtClean="0"/>
              <a:t>右移</a:t>
            </a:r>
            <a:endParaRPr lang="en-US" altLang="zh-CN" b="1" dirty="0" smtClean="0"/>
          </a:p>
          <a:p>
            <a:pPr marL="581343" lvl="2" indent="0">
              <a:buNone/>
            </a:pPr>
            <a:r>
              <a:rPr lang="zh-CN" altLang="zh-CN" dirty="0"/>
              <a:t>运算规则：按二进制形式把所有的数字向右移动对应的位数，低位移出</a:t>
            </a:r>
            <a:r>
              <a:rPr lang="en-US" altLang="zh-CN" dirty="0"/>
              <a:t>(</a:t>
            </a:r>
            <a:r>
              <a:rPr lang="zh-CN" altLang="zh-CN" dirty="0"/>
              <a:t>舍弃</a:t>
            </a:r>
            <a:r>
              <a:rPr lang="en-US" altLang="zh-CN" dirty="0"/>
              <a:t>)</a:t>
            </a:r>
            <a:r>
              <a:rPr lang="zh-CN" altLang="zh-CN" dirty="0"/>
              <a:t>，高位的空位补零（不论是正数还是负数）。</a:t>
            </a:r>
          </a:p>
          <a:p>
            <a:endParaRPr lang="zh-CN" altLang="en-US" dirty="0"/>
          </a:p>
        </p:txBody>
      </p:sp>
      <p:sp>
        <p:nvSpPr>
          <p:cNvPr id="3" name="标题 2"/>
          <p:cNvSpPr>
            <a:spLocks noGrp="1"/>
          </p:cNvSpPr>
          <p:nvPr>
            <p:ph type="title"/>
          </p:nvPr>
        </p:nvSpPr>
        <p:spPr/>
        <p:txBody>
          <a:bodyPr/>
          <a:lstStyle/>
          <a:p>
            <a:r>
              <a:rPr lang="en-US" altLang="zh-CN" b="1" dirty="0"/>
              <a:t>2.3</a:t>
            </a:r>
            <a:r>
              <a:rPr lang="zh-CN" altLang="zh-CN" b="1" dirty="0"/>
              <a:t>计算机中数据的运算</a:t>
            </a:r>
            <a:endParaRPr lang="zh-CN" altLang="en-US" dirty="0"/>
          </a:p>
        </p:txBody>
      </p:sp>
    </p:spTree>
    <p:extLst>
      <p:ext uri="{BB962C8B-B14F-4D97-AF65-F5344CB8AC3E}">
        <p14:creationId xmlns:p14="http://schemas.microsoft.com/office/powerpoint/2010/main" val="4033759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777870"/>
          </a:xfrm>
        </p:spPr>
        <p:txBody>
          <a:bodyPr>
            <a:normAutofit/>
          </a:bodyPr>
          <a:lstStyle/>
          <a:p>
            <a:pPr lvl="1"/>
            <a:r>
              <a:rPr lang="zh-CN" altLang="zh-CN" b="1" dirty="0"/>
              <a:t>位权</a:t>
            </a:r>
            <a:r>
              <a:rPr lang="en-US" altLang="zh-CN" b="1" dirty="0"/>
              <a:t>(Position</a:t>
            </a:r>
            <a:r>
              <a:rPr lang="en-US" altLang="zh-CN" b="1" dirty="0" smtClean="0"/>
              <a:t>)</a:t>
            </a:r>
          </a:p>
          <a:p>
            <a:pPr lvl="1"/>
            <a:r>
              <a:rPr lang="zh-CN" altLang="zh-CN" dirty="0"/>
              <a:t>在任何一种进制中，对于多位数，处在某一位上所表示的数值的大小，称为该位的位权。</a:t>
            </a:r>
            <a:endParaRPr lang="en-US" altLang="zh-CN" b="1" dirty="0"/>
          </a:p>
          <a:p>
            <a:pPr marL="301943" lvl="1" indent="0">
              <a:buNone/>
            </a:pPr>
            <a:r>
              <a:rPr lang="zh-CN" altLang="zh-CN" dirty="0"/>
              <a:t>例如</a:t>
            </a:r>
            <a:r>
              <a:rPr lang="zh-CN" altLang="zh-CN" dirty="0" smtClean="0"/>
              <a:t>：</a:t>
            </a:r>
            <a:endParaRPr lang="en-US" altLang="zh-CN" dirty="0" smtClean="0"/>
          </a:p>
          <a:p>
            <a:pPr marL="627063" lvl="2" indent="0">
              <a:buNone/>
            </a:pPr>
            <a:r>
              <a:rPr lang="en-US" altLang="zh-CN" dirty="0" smtClean="0"/>
              <a:t>              123.45=1×10</a:t>
            </a:r>
            <a:r>
              <a:rPr lang="en-US" altLang="zh-CN" baseline="30000" dirty="0" smtClean="0"/>
              <a:t>2</a:t>
            </a:r>
            <a:r>
              <a:rPr lang="zh-CN" altLang="zh-CN" dirty="0"/>
              <a:t>＋</a:t>
            </a:r>
            <a:r>
              <a:rPr lang="en-US" altLang="zh-CN" dirty="0"/>
              <a:t>2×10</a:t>
            </a:r>
            <a:r>
              <a:rPr lang="en-US" altLang="zh-CN" baseline="30000" dirty="0"/>
              <a:t>1</a:t>
            </a:r>
            <a:r>
              <a:rPr lang="zh-CN" altLang="zh-CN" dirty="0"/>
              <a:t>＋</a:t>
            </a:r>
            <a:r>
              <a:rPr lang="en-US" altLang="zh-CN" dirty="0"/>
              <a:t>3×10</a:t>
            </a:r>
            <a:r>
              <a:rPr lang="en-US" altLang="zh-CN" baseline="30000" dirty="0"/>
              <a:t>0</a:t>
            </a:r>
            <a:r>
              <a:rPr lang="zh-CN" altLang="zh-CN" dirty="0"/>
              <a:t>＋</a:t>
            </a:r>
            <a:r>
              <a:rPr lang="en-US" altLang="zh-CN" dirty="0"/>
              <a:t>4×10</a:t>
            </a:r>
            <a:r>
              <a:rPr lang="en-US" altLang="zh-CN" baseline="30000" dirty="0"/>
              <a:t>-1</a:t>
            </a:r>
            <a:r>
              <a:rPr lang="zh-CN" altLang="zh-CN" dirty="0"/>
              <a:t>＋</a:t>
            </a:r>
            <a:r>
              <a:rPr lang="en-US" altLang="zh-CN" dirty="0" smtClean="0"/>
              <a:t>5×10</a:t>
            </a:r>
            <a:r>
              <a:rPr lang="en-US" altLang="zh-CN" baseline="30000" dirty="0" smtClean="0"/>
              <a:t>-2</a:t>
            </a:r>
            <a:endParaRPr lang="en-US" altLang="zh-CN" dirty="0"/>
          </a:p>
          <a:p>
            <a:pPr marL="627063" lvl="2" indent="0">
              <a:buNone/>
            </a:pPr>
            <a:r>
              <a:rPr lang="zh-CN" altLang="zh-CN" dirty="0" smtClean="0"/>
              <a:t>其中</a:t>
            </a:r>
            <a:r>
              <a:rPr lang="en-US" altLang="zh-CN" dirty="0"/>
              <a:t>10</a:t>
            </a:r>
            <a:r>
              <a:rPr lang="en-US" altLang="zh-CN" baseline="30000" dirty="0"/>
              <a:t>-1</a:t>
            </a:r>
            <a:r>
              <a:rPr lang="zh-CN" altLang="zh-CN" dirty="0"/>
              <a:t>、</a:t>
            </a:r>
            <a:r>
              <a:rPr lang="en-US" altLang="zh-CN" dirty="0"/>
              <a:t>10</a:t>
            </a:r>
            <a:r>
              <a:rPr lang="en-US" altLang="zh-CN" baseline="30000" dirty="0"/>
              <a:t>-2</a:t>
            </a:r>
            <a:r>
              <a:rPr lang="zh-CN" altLang="zh-CN" dirty="0"/>
              <a:t>、</a:t>
            </a:r>
            <a:r>
              <a:rPr lang="en-US" altLang="zh-CN" dirty="0"/>
              <a:t>10</a:t>
            </a:r>
            <a:r>
              <a:rPr lang="en-US" altLang="zh-CN" baseline="30000" dirty="0"/>
              <a:t>0</a:t>
            </a:r>
            <a:r>
              <a:rPr lang="zh-CN" altLang="zh-CN" dirty="0"/>
              <a:t>、</a:t>
            </a:r>
            <a:r>
              <a:rPr lang="en-US" altLang="zh-CN" dirty="0"/>
              <a:t>10</a:t>
            </a:r>
            <a:r>
              <a:rPr lang="en-US" altLang="zh-CN" baseline="30000" dirty="0"/>
              <a:t>1</a:t>
            </a:r>
            <a:r>
              <a:rPr lang="zh-CN" altLang="zh-CN" dirty="0"/>
              <a:t>、</a:t>
            </a:r>
            <a:r>
              <a:rPr lang="en-US" altLang="zh-CN" dirty="0"/>
              <a:t>10</a:t>
            </a:r>
            <a:r>
              <a:rPr lang="en-US" altLang="zh-CN" baseline="30000" dirty="0"/>
              <a:t>2</a:t>
            </a:r>
            <a:r>
              <a:rPr lang="zh-CN" altLang="zh-CN" dirty="0"/>
              <a:t>称为位权值。</a:t>
            </a:r>
            <a:endParaRPr lang="en-US" altLang="zh-CN" b="1" dirty="0" smtClean="0"/>
          </a:p>
          <a:p>
            <a:pPr lvl="1"/>
            <a:r>
              <a:rPr lang="zh-CN" altLang="zh-CN" dirty="0"/>
              <a:t>对于一</a:t>
            </a:r>
            <a:r>
              <a:rPr lang="zh-CN" altLang="zh-CN" dirty="0" smtClean="0"/>
              <a:t>个有</a:t>
            </a:r>
            <a:r>
              <a:rPr lang="en-US" altLang="zh-CN" dirty="0" err="1"/>
              <a:t>i</a:t>
            </a:r>
            <a:r>
              <a:rPr lang="zh-CN" altLang="zh-CN" dirty="0" smtClean="0"/>
              <a:t>位整数</a:t>
            </a:r>
            <a:r>
              <a:rPr lang="zh-CN" altLang="en-US" dirty="0" smtClean="0"/>
              <a:t>和</a:t>
            </a:r>
            <a:r>
              <a:rPr lang="en-US" altLang="zh-CN" dirty="0" smtClean="0"/>
              <a:t>j</a:t>
            </a:r>
            <a:r>
              <a:rPr lang="zh-CN" altLang="zh-CN" dirty="0" smtClean="0"/>
              <a:t>位</a:t>
            </a:r>
            <a:r>
              <a:rPr lang="zh-CN" altLang="zh-CN" dirty="0"/>
              <a:t>小数</a:t>
            </a:r>
            <a:r>
              <a:rPr lang="zh-CN" altLang="zh-CN" dirty="0" smtClean="0"/>
              <a:t>的</a:t>
            </a:r>
            <a:r>
              <a:rPr lang="zh-CN" altLang="zh-CN" dirty="0"/>
              <a:t>任何基数为</a:t>
            </a:r>
            <a:r>
              <a:rPr lang="en-US" altLang="zh-CN" dirty="0"/>
              <a:t>R</a:t>
            </a:r>
            <a:r>
              <a:rPr lang="zh-CN" altLang="zh-CN" dirty="0"/>
              <a:t>的数</a:t>
            </a:r>
            <a:r>
              <a:rPr lang="en-US" altLang="zh-CN" dirty="0"/>
              <a:t>x</a:t>
            </a:r>
            <a:r>
              <a:rPr lang="zh-CN" altLang="zh-CN" dirty="0"/>
              <a:t>，可以用一个通式来表示</a:t>
            </a:r>
            <a:r>
              <a:rPr lang="zh-CN" altLang="zh-CN" dirty="0" smtClean="0"/>
              <a:t>：</a:t>
            </a:r>
            <a:endParaRPr lang="en-US" altLang="zh-CN" dirty="0" smtClean="0"/>
          </a:p>
          <a:p>
            <a:pPr marL="301943" lvl="1" indent="0">
              <a:buNone/>
            </a:pPr>
            <a:r>
              <a:rPr lang="en-US" altLang="zh-CN" dirty="0" smtClean="0"/>
              <a:t>         x=a</a:t>
            </a:r>
            <a:r>
              <a:rPr lang="en-US" altLang="zh-CN" baseline="-25000" dirty="0" smtClean="0"/>
              <a:t>i-1</a:t>
            </a:r>
            <a:r>
              <a:rPr lang="en-US" altLang="zh-CN" dirty="0" smtClean="0"/>
              <a:t>×R</a:t>
            </a:r>
            <a:r>
              <a:rPr lang="en-US" altLang="zh-CN" baseline="30000" dirty="0" smtClean="0"/>
              <a:t>i-1</a:t>
            </a:r>
            <a:r>
              <a:rPr lang="zh-CN" altLang="zh-CN" dirty="0"/>
              <a:t>＋</a:t>
            </a:r>
            <a:r>
              <a:rPr lang="en-US" altLang="zh-CN" dirty="0"/>
              <a:t>a</a:t>
            </a:r>
            <a:r>
              <a:rPr lang="en-US" altLang="zh-CN" baseline="-25000" dirty="0"/>
              <a:t>i-2</a:t>
            </a:r>
            <a:r>
              <a:rPr lang="en-US" altLang="zh-CN" dirty="0"/>
              <a:t>×R</a:t>
            </a:r>
            <a:r>
              <a:rPr lang="en-US" altLang="zh-CN" baseline="30000" dirty="0"/>
              <a:t>i-2</a:t>
            </a:r>
            <a:r>
              <a:rPr lang="zh-CN" altLang="zh-CN" dirty="0"/>
              <a:t>＋…＋</a:t>
            </a:r>
            <a:r>
              <a:rPr lang="en-US" altLang="zh-CN" dirty="0"/>
              <a:t>a</a:t>
            </a:r>
            <a:r>
              <a:rPr lang="en-US" altLang="zh-CN" baseline="-25000" dirty="0"/>
              <a:t>1</a:t>
            </a:r>
            <a:r>
              <a:rPr lang="en-US" altLang="zh-CN" dirty="0"/>
              <a:t>×R</a:t>
            </a:r>
            <a:r>
              <a:rPr lang="en-US" altLang="zh-CN" baseline="30000" dirty="0"/>
              <a:t>1</a:t>
            </a:r>
            <a:r>
              <a:rPr lang="zh-CN" altLang="zh-CN" dirty="0"/>
              <a:t>＋</a:t>
            </a:r>
            <a:r>
              <a:rPr lang="en-US" altLang="zh-CN" dirty="0"/>
              <a:t>a</a:t>
            </a:r>
            <a:r>
              <a:rPr lang="en-US" altLang="zh-CN" baseline="-25000" dirty="0"/>
              <a:t>0</a:t>
            </a:r>
            <a:r>
              <a:rPr lang="en-US" altLang="zh-CN" dirty="0"/>
              <a:t>×R</a:t>
            </a:r>
            <a:r>
              <a:rPr lang="en-US" altLang="zh-CN" baseline="30000" dirty="0"/>
              <a:t>0</a:t>
            </a:r>
            <a:r>
              <a:rPr lang="zh-CN" altLang="zh-CN" dirty="0"/>
              <a:t>＋</a:t>
            </a:r>
            <a:r>
              <a:rPr lang="en-US" altLang="zh-CN" dirty="0"/>
              <a:t>a</a:t>
            </a:r>
            <a:r>
              <a:rPr lang="en-US" altLang="zh-CN" baseline="-25000" dirty="0"/>
              <a:t>-1</a:t>
            </a:r>
            <a:r>
              <a:rPr lang="en-US" altLang="zh-CN" dirty="0"/>
              <a:t>×R</a:t>
            </a:r>
            <a:r>
              <a:rPr lang="en-US" altLang="zh-CN" baseline="30000" dirty="0"/>
              <a:t>-1</a:t>
            </a:r>
            <a:r>
              <a:rPr lang="zh-CN" altLang="zh-CN" dirty="0"/>
              <a:t>＋</a:t>
            </a:r>
            <a:r>
              <a:rPr lang="en-US" altLang="zh-CN" dirty="0"/>
              <a:t>a</a:t>
            </a:r>
            <a:r>
              <a:rPr lang="en-US" altLang="zh-CN" baseline="-25000" dirty="0"/>
              <a:t>-2</a:t>
            </a:r>
            <a:r>
              <a:rPr lang="en-US" altLang="zh-CN" dirty="0"/>
              <a:t>×R</a:t>
            </a:r>
            <a:r>
              <a:rPr lang="en-US" altLang="zh-CN" baseline="30000" dirty="0"/>
              <a:t>-2</a:t>
            </a:r>
            <a:r>
              <a:rPr lang="zh-CN" altLang="zh-CN" dirty="0"/>
              <a:t>＋…＋</a:t>
            </a:r>
            <a:r>
              <a:rPr lang="en-US" altLang="zh-CN" dirty="0" err="1"/>
              <a:t>a</a:t>
            </a:r>
            <a:r>
              <a:rPr lang="en-US" altLang="zh-CN" baseline="-25000" dirty="0" err="1"/>
              <a:t>-j</a:t>
            </a:r>
            <a:r>
              <a:rPr lang="en-US" altLang="zh-CN" dirty="0" err="1"/>
              <a:t>×R</a:t>
            </a:r>
            <a:r>
              <a:rPr lang="en-US" altLang="zh-CN" baseline="30000" dirty="0" err="1"/>
              <a:t>-j</a:t>
            </a:r>
            <a:endParaRPr lang="zh-CN" altLang="zh-CN" dirty="0"/>
          </a:p>
          <a:p>
            <a:pPr lvl="1"/>
            <a:endParaRPr lang="en-US" altLang="zh-CN" b="1" dirty="0"/>
          </a:p>
          <a:p>
            <a:pPr lvl="1"/>
            <a:endParaRPr lang="en-US" altLang="zh-CN" b="1" dirty="0" smtClean="0"/>
          </a:p>
          <a:p>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spTree>
    <p:extLst>
      <p:ext uri="{BB962C8B-B14F-4D97-AF65-F5344CB8AC3E}">
        <p14:creationId xmlns:p14="http://schemas.microsoft.com/office/powerpoint/2010/main" val="4188236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zh-CN" b="1" dirty="0"/>
              <a:t>常用数制的</a:t>
            </a:r>
            <a:r>
              <a:rPr lang="zh-CN" altLang="zh-CN" b="1" dirty="0" smtClean="0"/>
              <a:t>特点</a:t>
            </a:r>
            <a:endParaRPr lang="en-US" altLang="zh-CN" b="1" dirty="0" smtClean="0"/>
          </a:p>
          <a:p>
            <a:pPr lvl="1"/>
            <a:r>
              <a:rPr lang="zh-CN" altLang="zh-CN" b="1" dirty="0" smtClean="0"/>
              <a:t>十进制数</a:t>
            </a:r>
            <a:r>
              <a:rPr lang="zh-CN" altLang="en-US" b="1" dirty="0" smtClean="0"/>
              <a:t>：</a:t>
            </a:r>
            <a:r>
              <a:rPr lang="zh-CN" altLang="en-US" dirty="0" smtClean="0"/>
              <a:t>先进科学但</a:t>
            </a:r>
            <a:r>
              <a:rPr lang="zh-CN" altLang="zh-CN" dirty="0" smtClean="0"/>
              <a:t>不</a:t>
            </a:r>
            <a:r>
              <a:rPr lang="zh-CN" altLang="zh-CN" dirty="0"/>
              <a:t>适合于电子计算机。这是因为十进制数有十个状态，这会使得相应电子线路制造变得极为复杂</a:t>
            </a:r>
            <a:r>
              <a:rPr lang="zh-CN" altLang="zh-CN" dirty="0" smtClean="0"/>
              <a:t>，且十</a:t>
            </a:r>
            <a:r>
              <a:rPr lang="zh-CN" altLang="zh-CN" dirty="0"/>
              <a:t>个状态中相邻状态之间的信号电平差最高只有电源电压的十分之一，极容易受到外来和本机信号的干扰，导致数值错误</a:t>
            </a:r>
            <a:r>
              <a:rPr lang="zh-CN" altLang="zh-CN" dirty="0" smtClean="0"/>
              <a:t>。</a:t>
            </a:r>
            <a:endParaRPr lang="en-US" altLang="zh-CN" dirty="0" smtClean="0"/>
          </a:p>
          <a:p>
            <a:pPr lvl="1"/>
            <a:r>
              <a:rPr lang="zh-CN" altLang="zh-CN" b="1" dirty="0"/>
              <a:t>二进制数</a:t>
            </a:r>
            <a:r>
              <a:rPr lang="zh-CN" altLang="zh-CN" b="1" dirty="0" smtClean="0"/>
              <a:t>：</a:t>
            </a:r>
            <a:r>
              <a:rPr lang="zh-CN" altLang="zh-CN" dirty="0" smtClean="0"/>
              <a:t>最</a:t>
            </a:r>
            <a:r>
              <a:rPr lang="zh-CN" altLang="zh-CN" dirty="0"/>
              <a:t>简单的进制数方法</a:t>
            </a:r>
            <a:r>
              <a:rPr lang="zh-CN" altLang="zh-CN" dirty="0" smtClean="0"/>
              <a:t>，二</a:t>
            </a:r>
            <a:r>
              <a:rPr lang="zh-CN" altLang="zh-CN" dirty="0"/>
              <a:t>个状态在相应电子线路制造中最容易</a:t>
            </a:r>
            <a:r>
              <a:rPr lang="zh-CN" altLang="zh-CN" dirty="0" smtClean="0"/>
              <a:t>，且抗干扰</a:t>
            </a:r>
            <a:r>
              <a:rPr lang="zh-CN" altLang="zh-CN" dirty="0"/>
              <a:t>能力最</a:t>
            </a:r>
            <a:r>
              <a:rPr lang="zh-CN" altLang="zh-CN" dirty="0" smtClean="0"/>
              <a:t>强，</a:t>
            </a:r>
            <a:r>
              <a:rPr lang="zh-CN" altLang="zh-CN" dirty="0"/>
              <a:t>特别适合于电子计算机</a:t>
            </a:r>
            <a:r>
              <a:rPr lang="zh-CN" altLang="zh-CN" dirty="0" smtClean="0"/>
              <a:t>。当</a:t>
            </a:r>
            <a:r>
              <a:rPr lang="zh-CN" altLang="zh-CN" dirty="0"/>
              <a:t>用二进制数来表示一个很大的数时，相应的二进制数的位数会太多，看起来不直观，也容易出错。</a:t>
            </a:r>
          </a:p>
          <a:p>
            <a:pPr lvl="1"/>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spTree>
    <p:extLst>
      <p:ext uri="{BB962C8B-B14F-4D97-AF65-F5344CB8AC3E}">
        <p14:creationId xmlns:p14="http://schemas.microsoft.com/office/powerpoint/2010/main" val="36239287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1"/>
            <a:r>
              <a:rPr lang="zh-CN" altLang="zh-CN" b="1" dirty="0"/>
              <a:t>八进制数：</a:t>
            </a:r>
            <a:r>
              <a:rPr lang="zh-CN" altLang="zh-CN" dirty="0"/>
              <a:t>主要为减少二进制数的位数而设立。因为进制越大，数的表达长度也就越短。而且</a:t>
            </a:r>
            <a:r>
              <a:rPr lang="en-US" altLang="zh-CN" dirty="0"/>
              <a:t>8</a:t>
            </a:r>
            <a:r>
              <a:rPr lang="zh-CN" altLang="zh-CN" dirty="0"/>
              <a:t>正好是</a:t>
            </a:r>
            <a:r>
              <a:rPr lang="en-US" altLang="zh-CN" dirty="0"/>
              <a:t>2</a:t>
            </a:r>
            <a:r>
              <a:rPr lang="zh-CN" altLang="zh-CN" dirty="0"/>
              <a:t>的</a:t>
            </a:r>
            <a:r>
              <a:rPr lang="en-US" altLang="zh-CN" dirty="0"/>
              <a:t>3</a:t>
            </a:r>
            <a:r>
              <a:rPr lang="zh-CN" altLang="zh-CN" dirty="0"/>
              <a:t>次方，这样就正好用</a:t>
            </a:r>
            <a:r>
              <a:rPr lang="en-US" altLang="zh-CN" dirty="0"/>
              <a:t>1</a:t>
            </a:r>
            <a:r>
              <a:rPr lang="zh-CN" altLang="zh-CN" dirty="0"/>
              <a:t>个八进制数来表示</a:t>
            </a:r>
            <a:r>
              <a:rPr lang="en-US" altLang="zh-CN" dirty="0"/>
              <a:t>3</a:t>
            </a:r>
            <a:r>
              <a:rPr lang="zh-CN" altLang="zh-CN" dirty="0"/>
              <a:t>个二进制数。</a:t>
            </a:r>
          </a:p>
          <a:p>
            <a:pPr lvl="1"/>
            <a:r>
              <a:rPr lang="zh-CN" altLang="zh-CN" b="1" dirty="0"/>
              <a:t>十六进制数：</a:t>
            </a:r>
            <a:r>
              <a:rPr lang="zh-CN" altLang="zh-CN" dirty="0"/>
              <a:t>主要也是为减少二进制数的位数而设立。与八进制数类似，</a:t>
            </a:r>
            <a:r>
              <a:rPr lang="en-US" altLang="zh-CN" dirty="0"/>
              <a:t>16</a:t>
            </a:r>
            <a:r>
              <a:rPr lang="zh-CN" altLang="zh-CN" dirty="0"/>
              <a:t>正好是</a:t>
            </a:r>
            <a:r>
              <a:rPr lang="en-US" altLang="zh-CN" dirty="0"/>
              <a:t>2</a:t>
            </a:r>
            <a:r>
              <a:rPr lang="zh-CN" altLang="zh-CN" dirty="0"/>
              <a:t>的</a:t>
            </a:r>
            <a:r>
              <a:rPr lang="en-US" altLang="zh-CN" dirty="0"/>
              <a:t>4</a:t>
            </a:r>
            <a:r>
              <a:rPr lang="zh-CN" altLang="zh-CN" dirty="0"/>
              <a:t>次方，因此，</a:t>
            </a:r>
            <a:r>
              <a:rPr lang="en-US" altLang="zh-CN" dirty="0"/>
              <a:t>1</a:t>
            </a:r>
            <a:r>
              <a:rPr lang="zh-CN" altLang="zh-CN" dirty="0"/>
              <a:t>个十六进制数可表示</a:t>
            </a:r>
            <a:r>
              <a:rPr lang="en-US" altLang="zh-CN" dirty="0"/>
              <a:t>4</a:t>
            </a:r>
            <a:r>
              <a:rPr lang="zh-CN" altLang="zh-CN" dirty="0"/>
              <a:t>个二进制数</a:t>
            </a:r>
            <a:r>
              <a:rPr lang="zh-CN" altLang="zh-CN" dirty="0" smtClean="0"/>
              <a:t>。</a:t>
            </a:r>
            <a:endParaRPr lang="en-US" altLang="zh-CN" dirty="0" smtClean="0"/>
          </a:p>
          <a:p>
            <a:pPr marL="0" indent="0">
              <a:buNone/>
            </a:pPr>
            <a:r>
              <a:rPr lang="en-US" altLang="zh-CN" dirty="0" smtClean="0"/>
              <a:t>        </a:t>
            </a:r>
          </a:p>
          <a:p>
            <a:pPr marL="0" indent="0">
              <a:buNone/>
            </a:pPr>
            <a:r>
              <a:rPr lang="en-US" altLang="zh-CN" dirty="0"/>
              <a:t> </a:t>
            </a:r>
            <a:r>
              <a:rPr lang="en-US" altLang="zh-CN" dirty="0" smtClean="0"/>
              <a:t>       </a:t>
            </a:r>
            <a:r>
              <a:rPr lang="zh-CN" altLang="zh-CN" dirty="0" smtClean="0"/>
              <a:t>八进制</a:t>
            </a:r>
            <a:r>
              <a:rPr lang="zh-CN" altLang="zh-CN" dirty="0"/>
              <a:t>或十六进制缩短了二进制数的长度，但保持了二进制数的表达特点。</a:t>
            </a:r>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spTree>
    <p:extLst>
      <p:ext uri="{BB962C8B-B14F-4D97-AF65-F5344CB8AC3E}">
        <p14:creationId xmlns:p14="http://schemas.microsoft.com/office/powerpoint/2010/main" val="2353784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2228861537"/>
              </p:ext>
            </p:extLst>
          </p:nvPr>
        </p:nvGraphicFramePr>
        <p:xfrm>
          <a:off x="395535" y="3068961"/>
          <a:ext cx="8352928" cy="3168350"/>
        </p:xfrm>
        <a:graphic>
          <a:graphicData uri="http://schemas.openxmlformats.org/drawingml/2006/table">
            <a:tbl>
              <a:tblPr firstRow="1" firstCol="1" lastRow="1" lastCol="1" bandRow="1" bandCol="1">
                <a:tableStyleId>{5C22544A-7EE6-4342-B048-85BDC9FD1C3A}</a:tableStyleId>
              </a:tblPr>
              <a:tblGrid>
                <a:gridCol w="1448403"/>
                <a:gridCol w="1480545"/>
                <a:gridCol w="1262581"/>
                <a:gridCol w="1262581"/>
                <a:gridCol w="1449409"/>
                <a:gridCol w="1449409"/>
              </a:tblGrid>
              <a:tr h="633670">
                <a:tc>
                  <a:txBody>
                    <a:bodyPr/>
                    <a:lstStyle/>
                    <a:p>
                      <a:pPr algn="ctr">
                        <a:spcAft>
                          <a:spcPts val="0"/>
                        </a:spcAft>
                      </a:pPr>
                      <a:r>
                        <a:rPr lang="zh-CN" sz="1800" kern="100" dirty="0">
                          <a:effectLst/>
                        </a:rPr>
                        <a:t>数制</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dirty="0">
                          <a:effectLst/>
                        </a:rPr>
                        <a:t>符号集</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dirty="0">
                          <a:effectLst/>
                        </a:rPr>
                        <a:t>基数</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a:effectLst/>
                        </a:rPr>
                        <a:t>位权</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运算规则</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尾符</a:t>
                      </a:r>
                      <a:endParaRPr lang="zh-CN" sz="1800" kern="100">
                        <a:effectLst/>
                        <a:latin typeface="Times New Roman"/>
                        <a:ea typeface="宋体"/>
                      </a:endParaRPr>
                    </a:p>
                  </a:txBody>
                  <a:tcPr marL="68580" marR="68580" marT="0" marB="0"/>
                </a:tc>
              </a:tr>
              <a:tr h="633670">
                <a:tc>
                  <a:txBody>
                    <a:bodyPr/>
                    <a:lstStyle/>
                    <a:p>
                      <a:pPr algn="ctr">
                        <a:spcAft>
                          <a:spcPts val="0"/>
                        </a:spcAft>
                      </a:pPr>
                      <a:r>
                        <a:rPr lang="zh-CN" sz="1800" kern="100">
                          <a:effectLst/>
                        </a:rPr>
                        <a:t>十进制</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0</a:t>
                      </a:r>
                      <a:r>
                        <a:rPr lang="zh-CN" sz="1800" kern="100" dirty="0">
                          <a:effectLst/>
                        </a:rPr>
                        <a:t>～</a:t>
                      </a:r>
                      <a:r>
                        <a:rPr lang="en-US" sz="1800" kern="100" dirty="0">
                          <a:effectLst/>
                        </a:rPr>
                        <a:t>9</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dirty="0">
                          <a:effectLst/>
                        </a:rPr>
                        <a:t>10</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a:effectLst/>
                        </a:rPr>
                        <a:t>10</a:t>
                      </a:r>
                      <a:r>
                        <a:rPr lang="en-US" sz="1800" kern="100" baseline="30000">
                          <a:effectLst/>
                        </a:rPr>
                        <a:t>i</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逢十进一</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D</a:t>
                      </a:r>
                      <a:r>
                        <a:rPr lang="zh-CN" sz="1800" kern="100">
                          <a:effectLst/>
                        </a:rPr>
                        <a:t>或</a:t>
                      </a:r>
                      <a:r>
                        <a:rPr lang="en-US" sz="1800" kern="100">
                          <a:effectLst/>
                        </a:rPr>
                        <a:t>10</a:t>
                      </a:r>
                      <a:r>
                        <a:rPr lang="zh-CN" sz="1800" kern="100">
                          <a:effectLst/>
                        </a:rPr>
                        <a:t>或无</a:t>
                      </a:r>
                      <a:endParaRPr lang="zh-CN" sz="1800" kern="100">
                        <a:effectLst/>
                        <a:latin typeface="Times New Roman"/>
                        <a:ea typeface="宋体"/>
                      </a:endParaRPr>
                    </a:p>
                  </a:txBody>
                  <a:tcPr marL="68580" marR="68580" marT="0" marB="0"/>
                </a:tc>
              </a:tr>
              <a:tr h="633670">
                <a:tc>
                  <a:txBody>
                    <a:bodyPr/>
                    <a:lstStyle/>
                    <a:p>
                      <a:pPr algn="ctr">
                        <a:spcAft>
                          <a:spcPts val="0"/>
                        </a:spcAft>
                      </a:pPr>
                      <a:r>
                        <a:rPr lang="zh-CN" sz="1800" kern="100">
                          <a:effectLst/>
                        </a:rPr>
                        <a:t>二进制</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0</a:t>
                      </a:r>
                      <a:r>
                        <a:rPr lang="zh-CN" sz="1800" kern="100" dirty="0">
                          <a:effectLst/>
                        </a:rPr>
                        <a:t>～</a:t>
                      </a:r>
                      <a:r>
                        <a:rPr lang="en-US" sz="1800" kern="100" dirty="0">
                          <a:effectLst/>
                        </a:rPr>
                        <a:t>1</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dirty="0">
                          <a:effectLst/>
                        </a:rPr>
                        <a:t>2</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dirty="0">
                          <a:effectLst/>
                        </a:rPr>
                        <a:t>2</a:t>
                      </a:r>
                      <a:r>
                        <a:rPr lang="en-US" sz="1800" kern="100" baseline="30000" dirty="0">
                          <a:effectLst/>
                        </a:rPr>
                        <a:t>i</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dirty="0">
                          <a:effectLst/>
                        </a:rPr>
                        <a:t>逢二进一</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a:effectLst/>
                        </a:rPr>
                        <a:t>B</a:t>
                      </a:r>
                      <a:r>
                        <a:rPr lang="zh-CN" sz="1800" kern="100">
                          <a:effectLst/>
                        </a:rPr>
                        <a:t>或</a:t>
                      </a:r>
                      <a:r>
                        <a:rPr lang="en-US" sz="1800" kern="100">
                          <a:effectLst/>
                        </a:rPr>
                        <a:t>2</a:t>
                      </a:r>
                      <a:endParaRPr lang="zh-CN" sz="1800" kern="100">
                        <a:effectLst/>
                        <a:latin typeface="Times New Roman"/>
                        <a:ea typeface="宋体"/>
                      </a:endParaRPr>
                    </a:p>
                  </a:txBody>
                  <a:tcPr marL="68580" marR="68580" marT="0" marB="0"/>
                </a:tc>
              </a:tr>
              <a:tr h="633670">
                <a:tc>
                  <a:txBody>
                    <a:bodyPr/>
                    <a:lstStyle/>
                    <a:p>
                      <a:pPr algn="ctr">
                        <a:spcAft>
                          <a:spcPts val="0"/>
                        </a:spcAft>
                      </a:pPr>
                      <a:r>
                        <a:rPr lang="zh-CN" sz="1800" kern="100">
                          <a:effectLst/>
                        </a:rPr>
                        <a:t>八进制</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a:t>
                      </a:r>
                      <a:r>
                        <a:rPr lang="zh-CN" sz="1800" kern="100">
                          <a:effectLst/>
                        </a:rPr>
                        <a:t>～</a:t>
                      </a:r>
                      <a:r>
                        <a:rPr lang="en-US" sz="1800" kern="100">
                          <a:effectLst/>
                        </a:rPr>
                        <a:t>7</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8</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dirty="0">
                          <a:effectLst/>
                        </a:rPr>
                        <a:t>8</a:t>
                      </a:r>
                      <a:r>
                        <a:rPr lang="en-US" sz="1800" kern="100" baseline="30000" dirty="0">
                          <a:effectLst/>
                        </a:rPr>
                        <a:t>i</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dirty="0">
                          <a:effectLst/>
                        </a:rPr>
                        <a:t>逢八进一</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dirty="0">
                          <a:effectLst/>
                        </a:rPr>
                        <a:t>O</a:t>
                      </a:r>
                      <a:r>
                        <a:rPr lang="zh-CN" sz="1800" kern="100" dirty="0">
                          <a:effectLst/>
                        </a:rPr>
                        <a:t>或</a:t>
                      </a:r>
                      <a:r>
                        <a:rPr lang="en-US" sz="1800" kern="100" dirty="0">
                          <a:effectLst/>
                        </a:rPr>
                        <a:t>Q</a:t>
                      </a:r>
                      <a:r>
                        <a:rPr lang="zh-CN" sz="1800" kern="100" dirty="0">
                          <a:effectLst/>
                        </a:rPr>
                        <a:t>或</a:t>
                      </a:r>
                      <a:r>
                        <a:rPr lang="en-US" sz="1800" kern="100" dirty="0">
                          <a:effectLst/>
                        </a:rPr>
                        <a:t>8</a:t>
                      </a:r>
                      <a:endParaRPr lang="zh-CN" sz="1800" kern="100" dirty="0">
                        <a:effectLst/>
                        <a:latin typeface="Times New Roman"/>
                        <a:ea typeface="宋体"/>
                      </a:endParaRPr>
                    </a:p>
                  </a:txBody>
                  <a:tcPr marL="68580" marR="68580" marT="0" marB="0"/>
                </a:tc>
              </a:tr>
              <a:tr h="633670">
                <a:tc>
                  <a:txBody>
                    <a:bodyPr/>
                    <a:lstStyle/>
                    <a:p>
                      <a:pPr algn="ctr">
                        <a:spcAft>
                          <a:spcPts val="0"/>
                        </a:spcAft>
                      </a:pPr>
                      <a:r>
                        <a:rPr lang="zh-CN" sz="1800" kern="100">
                          <a:effectLst/>
                        </a:rPr>
                        <a:t>十六进制</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a:effectLst/>
                        </a:rPr>
                        <a:t>0</a:t>
                      </a:r>
                      <a:r>
                        <a:rPr lang="zh-CN" sz="1800" kern="100">
                          <a:effectLst/>
                        </a:rPr>
                        <a:t>～</a:t>
                      </a:r>
                      <a:r>
                        <a:rPr lang="en-US" sz="1800" kern="100">
                          <a:effectLst/>
                        </a:rPr>
                        <a:t>9</a:t>
                      </a:r>
                      <a:r>
                        <a:rPr lang="zh-CN" sz="1800" kern="100">
                          <a:effectLst/>
                        </a:rPr>
                        <a:t>、</a:t>
                      </a:r>
                      <a:r>
                        <a:rPr lang="en-US" sz="1800" kern="100">
                          <a:effectLst/>
                        </a:rPr>
                        <a:t>A</a:t>
                      </a:r>
                      <a:r>
                        <a:rPr lang="zh-CN" sz="1800" kern="100">
                          <a:effectLst/>
                        </a:rPr>
                        <a:t>～</a:t>
                      </a:r>
                      <a:r>
                        <a:rPr lang="en-US" sz="1800" kern="100">
                          <a:effectLst/>
                        </a:rPr>
                        <a:t>F</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16</a:t>
                      </a:r>
                      <a:endParaRPr lang="zh-CN" sz="1800" kern="100" dirty="0">
                        <a:effectLst/>
                        <a:latin typeface="Times New Roman"/>
                        <a:ea typeface="宋体"/>
                      </a:endParaRPr>
                    </a:p>
                  </a:txBody>
                  <a:tcPr marL="68580" marR="68580" marT="0" marB="0"/>
                </a:tc>
                <a:tc>
                  <a:txBody>
                    <a:bodyPr/>
                    <a:lstStyle/>
                    <a:p>
                      <a:pPr algn="ctr">
                        <a:spcAft>
                          <a:spcPts val="0"/>
                        </a:spcAft>
                      </a:pPr>
                      <a:r>
                        <a:rPr lang="en-US" sz="1800" kern="100">
                          <a:effectLst/>
                        </a:rPr>
                        <a:t>16</a:t>
                      </a:r>
                      <a:r>
                        <a:rPr lang="en-US" sz="1800" kern="100" baseline="30000">
                          <a:effectLst/>
                        </a:rPr>
                        <a:t>i</a:t>
                      </a:r>
                      <a:endParaRPr lang="zh-CN" sz="1800" kern="100">
                        <a:effectLst/>
                        <a:latin typeface="Times New Roman"/>
                        <a:ea typeface="宋体"/>
                      </a:endParaRPr>
                    </a:p>
                  </a:txBody>
                  <a:tcPr marL="68580" marR="68580" marT="0" marB="0"/>
                </a:tc>
                <a:tc>
                  <a:txBody>
                    <a:bodyPr/>
                    <a:lstStyle/>
                    <a:p>
                      <a:pPr algn="ctr">
                        <a:spcAft>
                          <a:spcPts val="0"/>
                        </a:spcAft>
                      </a:pPr>
                      <a:r>
                        <a:rPr lang="zh-CN" sz="1800" kern="100">
                          <a:effectLst/>
                        </a:rPr>
                        <a:t>逢十六进一</a:t>
                      </a:r>
                      <a:endParaRPr lang="zh-CN" sz="1800" kern="100">
                        <a:effectLst/>
                        <a:latin typeface="Times New Roman"/>
                        <a:ea typeface="宋体"/>
                      </a:endParaRPr>
                    </a:p>
                  </a:txBody>
                  <a:tcPr marL="68580" marR="68580" marT="0" marB="0"/>
                </a:tc>
                <a:tc>
                  <a:txBody>
                    <a:bodyPr/>
                    <a:lstStyle/>
                    <a:p>
                      <a:pPr algn="ctr">
                        <a:spcAft>
                          <a:spcPts val="0"/>
                        </a:spcAft>
                      </a:pPr>
                      <a:r>
                        <a:rPr lang="en-US" sz="1800" kern="100" dirty="0">
                          <a:effectLst/>
                        </a:rPr>
                        <a:t>H</a:t>
                      </a:r>
                      <a:r>
                        <a:rPr lang="zh-CN" sz="1800" kern="100" dirty="0">
                          <a:effectLst/>
                        </a:rPr>
                        <a:t>或</a:t>
                      </a:r>
                      <a:r>
                        <a:rPr lang="en-US" sz="1800" kern="100" dirty="0">
                          <a:effectLst/>
                        </a:rPr>
                        <a:t>16</a:t>
                      </a:r>
                      <a:endParaRPr lang="zh-CN" sz="1800" kern="100" dirty="0">
                        <a:effectLst/>
                        <a:latin typeface="Times New Roman"/>
                        <a:ea typeface="宋体"/>
                      </a:endParaRPr>
                    </a:p>
                  </a:txBody>
                  <a:tcPr marL="68580" marR="68580" marT="0" marB="0"/>
                </a:tc>
              </a:tr>
            </a:tbl>
          </a:graphicData>
        </a:graphic>
      </p:graphicFrame>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sp>
        <p:nvSpPr>
          <p:cNvPr id="5" name="Rectangle 1"/>
          <p:cNvSpPr>
            <a:spLocks noChangeArrowheads="1"/>
          </p:cNvSpPr>
          <p:nvPr/>
        </p:nvSpPr>
        <p:spPr bwMode="auto">
          <a:xfrm>
            <a:off x="683568" y="2655004"/>
            <a:ext cx="200567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zh-CN"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表</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2-1</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常用数制及其规定</a:t>
            </a:r>
            <a:endParaRPr kumimoji="0" lang="zh-CN" altLang="en-US"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75009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301943" lvl="1" indent="0">
              <a:buNone/>
            </a:pPr>
            <a:r>
              <a:rPr lang="en-US" altLang="zh-CN" dirty="0" smtClean="0"/>
              <a:t>         </a:t>
            </a:r>
            <a:r>
              <a:rPr lang="zh-CN" altLang="zh-CN" dirty="0" smtClean="0"/>
              <a:t>尽管</a:t>
            </a:r>
            <a:r>
              <a:rPr lang="zh-CN" altLang="zh-CN" dirty="0"/>
              <a:t>数组成数值的符号和个数相同，但进制不同，则位权值不同，数值也不相同。例如</a:t>
            </a:r>
            <a:r>
              <a:rPr lang="zh-CN" altLang="zh-CN" dirty="0" smtClean="0"/>
              <a:t>：</a:t>
            </a:r>
            <a:endParaRPr lang="en-US" altLang="zh-CN" dirty="0"/>
          </a:p>
          <a:p>
            <a:pPr marL="301943" lvl="1" indent="0">
              <a:buNone/>
            </a:pPr>
            <a:endParaRPr lang="zh-CN" altLang="zh-CN" dirty="0"/>
          </a:p>
          <a:p>
            <a:pPr marL="0" indent="0">
              <a:buNone/>
            </a:pPr>
            <a:r>
              <a:rPr lang="en-US" altLang="zh-CN" dirty="0"/>
              <a:t>(1010)</a:t>
            </a:r>
            <a:r>
              <a:rPr lang="en-US" altLang="zh-CN" baseline="-25000" dirty="0"/>
              <a:t>10</a:t>
            </a:r>
            <a:r>
              <a:rPr lang="en-US" altLang="zh-CN" dirty="0"/>
              <a:t> =1×10</a:t>
            </a:r>
            <a:r>
              <a:rPr lang="en-US" altLang="zh-CN" baseline="30000" dirty="0"/>
              <a:t>3</a:t>
            </a:r>
            <a:r>
              <a:rPr lang="zh-CN" altLang="zh-CN" dirty="0"/>
              <a:t>＋</a:t>
            </a:r>
            <a:r>
              <a:rPr lang="en-US" altLang="zh-CN" dirty="0"/>
              <a:t>0×10</a:t>
            </a:r>
            <a:r>
              <a:rPr lang="en-US" altLang="zh-CN" baseline="30000" dirty="0"/>
              <a:t>2</a:t>
            </a:r>
            <a:r>
              <a:rPr lang="zh-CN" altLang="zh-CN" dirty="0"/>
              <a:t>＋</a:t>
            </a:r>
            <a:r>
              <a:rPr lang="en-US" altLang="zh-CN" dirty="0"/>
              <a:t>1×10</a:t>
            </a:r>
            <a:r>
              <a:rPr lang="en-US" altLang="zh-CN" baseline="30000" dirty="0"/>
              <a:t>1</a:t>
            </a:r>
            <a:r>
              <a:rPr lang="zh-CN" altLang="zh-CN" dirty="0"/>
              <a:t>＋</a:t>
            </a:r>
            <a:r>
              <a:rPr lang="en-US" altLang="zh-CN" dirty="0"/>
              <a:t>0×10</a:t>
            </a:r>
            <a:r>
              <a:rPr lang="en-US" altLang="zh-CN" baseline="30000" dirty="0"/>
              <a:t>0 </a:t>
            </a:r>
            <a:r>
              <a:rPr lang="en-US" altLang="zh-CN" dirty="0"/>
              <a:t>= (1010)</a:t>
            </a:r>
            <a:r>
              <a:rPr lang="en-US" altLang="zh-CN" baseline="-25000" dirty="0"/>
              <a:t> 10</a:t>
            </a:r>
            <a:endParaRPr lang="zh-CN" altLang="zh-CN" dirty="0"/>
          </a:p>
          <a:p>
            <a:pPr marL="0" indent="0">
              <a:buNone/>
            </a:pPr>
            <a:r>
              <a:rPr lang="en-US" altLang="zh-CN" dirty="0"/>
              <a:t>(1010)</a:t>
            </a:r>
            <a:r>
              <a:rPr lang="en-US" altLang="zh-CN" baseline="-25000" dirty="0"/>
              <a:t>2</a:t>
            </a:r>
            <a:r>
              <a:rPr lang="en-US" altLang="zh-CN" dirty="0"/>
              <a:t> =1×2</a:t>
            </a:r>
            <a:r>
              <a:rPr lang="en-US" altLang="zh-CN" baseline="30000" dirty="0"/>
              <a:t>3</a:t>
            </a:r>
            <a:r>
              <a:rPr lang="zh-CN" altLang="zh-CN" dirty="0"/>
              <a:t>＋</a:t>
            </a:r>
            <a:r>
              <a:rPr lang="en-US" altLang="zh-CN" dirty="0"/>
              <a:t>0×2</a:t>
            </a:r>
            <a:r>
              <a:rPr lang="en-US" altLang="zh-CN" baseline="30000" dirty="0"/>
              <a:t>2</a:t>
            </a:r>
            <a:r>
              <a:rPr lang="zh-CN" altLang="zh-CN" dirty="0"/>
              <a:t>＋</a:t>
            </a:r>
            <a:r>
              <a:rPr lang="en-US" altLang="zh-CN" dirty="0"/>
              <a:t>1×2</a:t>
            </a:r>
            <a:r>
              <a:rPr lang="en-US" altLang="zh-CN" baseline="30000" dirty="0"/>
              <a:t>1</a:t>
            </a:r>
            <a:r>
              <a:rPr lang="zh-CN" altLang="zh-CN" dirty="0"/>
              <a:t>＋</a:t>
            </a:r>
            <a:r>
              <a:rPr lang="en-US" altLang="zh-CN" dirty="0"/>
              <a:t>0×2</a:t>
            </a:r>
            <a:r>
              <a:rPr lang="en-US" altLang="zh-CN" baseline="30000" dirty="0"/>
              <a:t>0 </a:t>
            </a:r>
            <a:r>
              <a:rPr lang="en-US" altLang="zh-CN" dirty="0"/>
              <a:t>= (10)</a:t>
            </a:r>
            <a:r>
              <a:rPr lang="en-US" altLang="zh-CN" baseline="-25000" dirty="0"/>
              <a:t> 10</a:t>
            </a:r>
            <a:endParaRPr lang="zh-CN" altLang="zh-CN" dirty="0"/>
          </a:p>
          <a:p>
            <a:pPr marL="0" indent="0">
              <a:buNone/>
            </a:pPr>
            <a:r>
              <a:rPr lang="en-US" altLang="zh-CN" dirty="0"/>
              <a:t>(1010)</a:t>
            </a:r>
            <a:r>
              <a:rPr lang="en-US" altLang="zh-CN" baseline="-25000" dirty="0"/>
              <a:t>8</a:t>
            </a:r>
            <a:r>
              <a:rPr lang="en-US" altLang="zh-CN" dirty="0"/>
              <a:t> =1×8</a:t>
            </a:r>
            <a:r>
              <a:rPr lang="en-US" altLang="zh-CN" baseline="30000" dirty="0"/>
              <a:t>3</a:t>
            </a:r>
            <a:r>
              <a:rPr lang="zh-CN" altLang="zh-CN" dirty="0"/>
              <a:t>＋</a:t>
            </a:r>
            <a:r>
              <a:rPr lang="en-US" altLang="zh-CN" dirty="0"/>
              <a:t>0×8</a:t>
            </a:r>
            <a:r>
              <a:rPr lang="en-US" altLang="zh-CN" baseline="30000" dirty="0"/>
              <a:t>2</a:t>
            </a:r>
            <a:r>
              <a:rPr lang="zh-CN" altLang="zh-CN" dirty="0"/>
              <a:t>＋</a:t>
            </a:r>
            <a:r>
              <a:rPr lang="en-US" altLang="zh-CN" dirty="0"/>
              <a:t>1×8</a:t>
            </a:r>
            <a:r>
              <a:rPr lang="en-US" altLang="zh-CN" baseline="30000" dirty="0"/>
              <a:t>1</a:t>
            </a:r>
            <a:r>
              <a:rPr lang="zh-CN" altLang="zh-CN" dirty="0"/>
              <a:t>＋</a:t>
            </a:r>
            <a:r>
              <a:rPr lang="en-US" altLang="zh-CN" dirty="0"/>
              <a:t>0×8</a:t>
            </a:r>
            <a:r>
              <a:rPr lang="en-US" altLang="zh-CN" baseline="30000" dirty="0"/>
              <a:t>0</a:t>
            </a:r>
            <a:r>
              <a:rPr lang="en-US" altLang="zh-CN" dirty="0"/>
              <a:t> = (520)</a:t>
            </a:r>
            <a:r>
              <a:rPr lang="en-US" altLang="zh-CN" baseline="-25000" dirty="0"/>
              <a:t> 10</a:t>
            </a:r>
            <a:endParaRPr lang="zh-CN" altLang="zh-CN" dirty="0"/>
          </a:p>
          <a:p>
            <a:pPr marL="0" indent="0">
              <a:buNone/>
            </a:pPr>
            <a:r>
              <a:rPr lang="en-US" altLang="zh-CN" dirty="0"/>
              <a:t>(1010)</a:t>
            </a:r>
            <a:r>
              <a:rPr lang="en-US" altLang="zh-CN" baseline="-25000" dirty="0"/>
              <a:t>16</a:t>
            </a:r>
            <a:r>
              <a:rPr lang="en-US" altLang="zh-CN" dirty="0"/>
              <a:t> =1×16</a:t>
            </a:r>
            <a:r>
              <a:rPr lang="en-US" altLang="zh-CN" baseline="30000" dirty="0"/>
              <a:t>3</a:t>
            </a:r>
            <a:r>
              <a:rPr lang="zh-CN" altLang="zh-CN" dirty="0"/>
              <a:t>＋</a:t>
            </a:r>
            <a:r>
              <a:rPr lang="en-US" altLang="zh-CN" dirty="0"/>
              <a:t>0×16</a:t>
            </a:r>
            <a:r>
              <a:rPr lang="en-US" altLang="zh-CN" baseline="30000" dirty="0"/>
              <a:t>2</a:t>
            </a:r>
            <a:r>
              <a:rPr lang="zh-CN" altLang="zh-CN" dirty="0"/>
              <a:t>＋</a:t>
            </a:r>
            <a:r>
              <a:rPr lang="en-US" altLang="zh-CN" dirty="0"/>
              <a:t>1×16</a:t>
            </a:r>
            <a:r>
              <a:rPr lang="en-US" altLang="zh-CN" baseline="30000" dirty="0"/>
              <a:t>1</a:t>
            </a:r>
            <a:r>
              <a:rPr lang="zh-CN" altLang="zh-CN" dirty="0"/>
              <a:t>＋</a:t>
            </a:r>
            <a:r>
              <a:rPr lang="en-US" altLang="zh-CN" dirty="0"/>
              <a:t>0×16</a:t>
            </a:r>
            <a:r>
              <a:rPr lang="en-US" altLang="zh-CN" baseline="30000" dirty="0"/>
              <a:t>0</a:t>
            </a:r>
            <a:r>
              <a:rPr lang="en-US" altLang="zh-CN" dirty="0"/>
              <a:t> = (4112)</a:t>
            </a:r>
            <a:r>
              <a:rPr lang="en-US" altLang="zh-CN" baseline="-25000" dirty="0"/>
              <a:t> 10</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2.1</a:t>
            </a:r>
            <a:r>
              <a:rPr lang="zh-CN" altLang="zh-CN" b="1" dirty="0"/>
              <a:t>数制及其转换</a:t>
            </a:r>
            <a:endParaRPr lang="zh-CN" altLang="en-US" dirty="0"/>
          </a:p>
        </p:txBody>
      </p:sp>
    </p:spTree>
    <p:extLst>
      <p:ext uri="{BB962C8B-B14F-4D97-AF65-F5344CB8AC3E}">
        <p14:creationId xmlns:p14="http://schemas.microsoft.com/office/powerpoint/2010/main" val="20985132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213</TotalTime>
  <Words>3850</Words>
  <Application>Microsoft Office PowerPoint</Application>
  <PresentationFormat>全屏显示(4:3)</PresentationFormat>
  <Paragraphs>600</Paragraphs>
  <Slides>43</Slides>
  <Notes>0</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波形</vt:lpstr>
      <vt:lpstr>第2章计算机中信息的表示与运算</vt:lpstr>
      <vt:lpstr>第2章计算机中信息的表示与运算</vt:lpstr>
      <vt:lpstr>2.1数制及其转换</vt:lpstr>
      <vt:lpstr>2.1数制及其转换</vt:lpstr>
      <vt:lpstr>2.1数制及其转换</vt:lpstr>
      <vt:lpstr>2.1数制及其转换</vt:lpstr>
      <vt:lpstr>2.1数制及其转换</vt:lpstr>
      <vt:lpstr>2.1数制及其转换</vt:lpstr>
      <vt:lpstr>2.1数制及其转换</vt:lpstr>
      <vt:lpstr>2.1数制及其转换</vt:lpstr>
      <vt:lpstr>2.1数制及其转换</vt:lpstr>
      <vt:lpstr>2.1数制及其转换</vt:lpstr>
      <vt:lpstr>2.1数制及其转换</vt:lpstr>
      <vt:lpstr>2.1数制及其转换</vt:lpstr>
      <vt:lpstr>2.1数制及其转换</vt:lpstr>
      <vt:lpstr>2.1数制及其转换</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PowerPoint 演示文稿</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2.2数据在计算机中的表示</vt:lpstr>
      <vt:lpstr>2.3计算机中数据的运算</vt:lpstr>
      <vt:lpstr>2.3计算机中数据的运算</vt:lpstr>
      <vt:lpstr>2.3计算机中数据的运算</vt:lpstr>
      <vt:lpstr>2.3计算机中数据的运算</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第2章计算机中信息的表示与运算</dc:title>
  <dc:creator>admin</dc:creator>
  <cp:lastModifiedBy>admin</cp:lastModifiedBy>
  <cp:revision>24</cp:revision>
  <dcterms:created xsi:type="dcterms:W3CDTF">2015-08-23T07:34:58Z</dcterms:created>
  <dcterms:modified xsi:type="dcterms:W3CDTF">2015-08-24T00:19:30Z</dcterms:modified>
</cp:coreProperties>
</file>